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0"/>
  </p:notesMasterIdLst>
  <p:sldIdLst>
    <p:sldId id="313" r:id="rId4"/>
    <p:sldId id="337" r:id="rId5"/>
    <p:sldId id="346" r:id="rId6"/>
    <p:sldId id="321" r:id="rId7"/>
    <p:sldId id="324" r:id="rId8"/>
    <p:sldId id="336" r:id="rId9"/>
    <p:sldId id="333" r:id="rId10"/>
    <p:sldId id="332" r:id="rId11"/>
    <p:sldId id="338" r:id="rId12"/>
    <p:sldId id="341" r:id="rId13"/>
    <p:sldId id="342" r:id="rId14"/>
    <p:sldId id="347" r:id="rId15"/>
    <p:sldId id="349" r:id="rId16"/>
    <p:sldId id="350" r:id="rId17"/>
    <p:sldId id="320" r:id="rId18"/>
    <p:sldId id="31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A8"/>
    <a:srgbClr val="FF9D00"/>
    <a:srgbClr val="F5F8FA"/>
    <a:srgbClr val="FED447"/>
    <a:srgbClr val="FCED22"/>
    <a:srgbClr val="FDDD33"/>
    <a:srgbClr val="18ADC4"/>
    <a:srgbClr val="98DEC8"/>
    <a:srgbClr val="FBD742"/>
    <a:srgbClr val="19A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9816" autoAdjust="0"/>
  </p:normalViewPr>
  <p:slideViewPr>
    <p:cSldViewPr snapToGrid="0">
      <p:cViewPr varScale="1">
        <p:scale>
          <a:sx n="103" d="100"/>
          <a:sy n="103" d="100"/>
        </p:scale>
        <p:origin x="91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D0E5C-9793-4A53-A7A7-FEC92AF485C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99F3-9E42-4D49-9382-0DF3A33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0250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6B74-300E-46B4-94FC-CD9A7D3271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90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 smtClean="0"/>
              <a:t>რას ნიშნავს თანხის გონივრულად ხარჯვა?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34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 smtClean="0"/>
              <a:t>რას ნიშნავს თანხის გონივრულად ხარჯვა?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05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43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3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65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99F3-9E42-4D49-9382-0DF3A33B11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908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26B74-300E-46B4-94FC-CD9A7D327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83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55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1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99F3-9E42-4D49-9382-0DF3A33B11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80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70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26B74-300E-46B4-94FC-CD9A7D3271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14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26B74-300E-46B4-94FC-CD9A7D3271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59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57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6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5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8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9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8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1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8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8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0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A5A5-53FB-4F7F-8B4D-34992969127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2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12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5.png"/><Relationship Id="rId10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4D7QfMoFKc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261"/>
            <a:ext cx="12395200" cy="6858000"/>
          </a:xfrm>
          <a:prstGeom prst="rect">
            <a:avLst/>
          </a:prstGeom>
          <a:solidFill>
            <a:srgbClr val="009C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02314-7ADB-45E1-8505-EED1E57EC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54" y="3625781"/>
            <a:ext cx="10371353" cy="2387600"/>
          </a:xfrm>
        </p:spPr>
        <p:txBody>
          <a:bodyPr anchor="ctr">
            <a:normAutofit/>
          </a:bodyPr>
          <a:lstStyle/>
          <a:p>
            <a:pPr algn="l"/>
            <a:r>
              <a:rPr lang="ka-GE" sz="4800" b="1" dirty="0" smtClean="0">
                <a:solidFill>
                  <a:prstClr val="black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დაფიქრდი</a:t>
            </a:r>
            <a:r>
              <a:rPr lang="ka-GE" sz="4800" b="1" dirty="0" smtClean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სანამ აჰყვები,</a:t>
            </a:r>
            <a:br>
              <a:rPr lang="ka-GE" sz="4800" b="1" dirty="0" smtClean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</a:br>
            <a:r>
              <a:rPr lang="ka-GE" sz="4800" b="1" dirty="0" smtClean="0">
                <a:solidFill>
                  <a:schemeClr val="bg1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მართე</a:t>
            </a:r>
            <a:r>
              <a:rPr lang="ka-GE" sz="4800" b="1" dirty="0" smtClean="0">
                <a:solidFill>
                  <a:srgbClr val="F5F8FA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ფული გონივრულად.</a:t>
            </a:r>
            <a:endParaRPr lang="en-US" sz="4800" b="1" dirty="0">
              <a:solidFill>
                <a:srgbClr val="F5F8FA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0D7F48-F217-4227-88CB-AD6FBBF802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96" y="159190"/>
            <a:ext cx="4018685" cy="2841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3FDDB9-DF34-4966-8AA7-19F80685C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50" y="6002610"/>
            <a:ext cx="1727514" cy="6356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87074" y="1857832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CED22"/>
                </a:solidFill>
                <a:effectLst/>
                <a:latin typeface="Arial Black" panose="020B0A04020102020204" pitchFamily="34" charset="0"/>
              </a:rPr>
              <a:t>2025</a:t>
            </a:r>
            <a:endParaRPr lang="en-US" sz="5400" b="1" cap="none" spc="0" dirty="0">
              <a:ln/>
              <a:solidFill>
                <a:srgbClr val="FCED22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045" y="5487486"/>
            <a:ext cx="3797886" cy="152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7" y="6274398"/>
            <a:ext cx="899836" cy="555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06180" y="6266151"/>
            <a:ext cx="11337830" cy="346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837466" y="1066655"/>
            <a:ext cx="4358790" cy="81666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b="1" dirty="0" smtClean="0">
                <a:solidFill>
                  <a:srgbClr val="009CA8"/>
                </a:solidFill>
                <a:latin typeface="+mj-lt"/>
              </a:rPr>
              <a:t>სურვილები</a:t>
            </a:r>
            <a:endParaRPr lang="en-US" sz="2400" b="1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306180" y="1066655"/>
            <a:ext cx="4358790" cy="81666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b="1" dirty="0" smtClean="0">
                <a:solidFill>
                  <a:srgbClr val="009CA8"/>
                </a:solidFill>
                <a:latin typeface="+mj-lt"/>
              </a:rPr>
              <a:t>საჭიროება</a:t>
            </a:r>
            <a:endParaRPr lang="en-US" sz="2400" b="1" dirty="0">
              <a:solidFill>
                <a:srgbClr val="009CA8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95" y="2036814"/>
            <a:ext cx="2355980" cy="23559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3706" y="2484166"/>
            <a:ext cx="1855431" cy="18465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085" y="4400695"/>
            <a:ext cx="2111440" cy="1548811"/>
          </a:xfrm>
          <a:prstGeom prst="rect">
            <a:avLst/>
          </a:prstGeom>
        </p:spPr>
      </p:pic>
      <p:pic>
        <p:nvPicPr>
          <p:cNvPr id="1026" name="Picture 2" descr="Dessert Vectors &amp; Illustrations for Free Download | Freepi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48" y="2167327"/>
            <a:ext cx="2087401" cy="208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5210" y="3407435"/>
            <a:ext cx="2200867" cy="20110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59" b="89834" l="9890" r="9519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1648" y="4474095"/>
            <a:ext cx="2339283" cy="154881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01895" y="-703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3200" b="1" dirty="0" smtClean="0">
                <a:solidFill>
                  <a:srgbClr val="009CA8"/>
                </a:solidFill>
                <a:latin typeface="Helvetica Neue LT GEO 65 Medium" pitchFamily="2" charset="0"/>
                <a:cs typeface="Helvetica Neue LT GEO 65 Medium" pitchFamily="2" charset="0"/>
              </a:rPr>
              <a:t>თანხის </a:t>
            </a:r>
            <a:r>
              <a:rPr lang="ka-GE" sz="3200" b="1" dirty="0" smtClean="0">
                <a:latin typeface="Helvetica Neue LT GEO 65 Medium" pitchFamily="2" charset="0"/>
                <a:cs typeface="Helvetica Neue LT GEO 65 Medium" pitchFamily="2" charset="0"/>
              </a:rPr>
              <a:t>გონივრული</a:t>
            </a:r>
            <a:r>
              <a:rPr lang="ka-GE" sz="3200" b="1" dirty="0" smtClean="0">
                <a:solidFill>
                  <a:srgbClr val="009CA8"/>
                </a:solidFill>
                <a:latin typeface="Helvetica Neue LT GEO 65 Medium" pitchFamily="2" charset="0"/>
                <a:cs typeface="Helvetica Neue LT GEO 65 Medium" pitchFamily="2" charset="0"/>
              </a:rPr>
              <a:t> ხარჯვა</a:t>
            </a:r>
            <a:endParaRPr lang="ka-GE" sz="3200" b="1" dirty="0">
              <a:solidFill>
                <a:srgbClr val="009CA8"/>
              </a:solidFill>
              <a:latin typeface="Helvetica Neue LT GEO 65 Medium" pitchFamily="2" charset="0"/>
              <a:cs typeface="Helvetica Neue LT GEO 65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8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7" y="6274398"/>
            <a:ext cx="899836" cy="555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06180" y="6266151"/>
            <a:ext cx="11337830" cy="346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t="16888"/>
          <a:stretch/>
        </p:blipFill>
        <p:spPr>
          <a:xfrm>
            <a:off x="3122426" y="2091687"/>
            <a:ext cx="4895850" cy="40690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48150" y="4095750"/>
            <a:ext cx="800100" cy="295275"/>
          </a:xfrm>
          <a:prstGeom prst="rect">
            <a:avLst/>
          </a:prstGeom>
          <a:solidFill>
            <a:srgbClr val="BCE0D2"/>
          </a:solidFill>
          <a:ln>
            <a:solidFill>
              <a:srgbClr val="BEE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8801" y="3324225"/>
            <a:ext cx="838200" cy="295275"/>
          </a:xfrm>
          <a:prstGeom prst="rect">
            <a:avLst/>
          </a:prstGeom>
          <a:solidFill>
            <a:srgbClr val="24BED2"/>
          </a:solidFill>
          <a:ln>
            <a:solidFill>
              <a:srgbClr val="24B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162675" y="3324225"/>
            <a:ext cx="458973" cy="438150"/>
          </a:xfrm>
          <a:prstGeom prst="ellipse">
            <a:avLst/>
          </a:prstGeom>
          <a:solidFill>
            <a:srgbClr val="19AEC6"/>
          </a:solidFill>
          <a:ln>
            <a:solidFill>
              <a:srgbClr val="19AE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70351" y="4798701"/>
            <a:ext cx="839974" cy="371475"/>
          </a:xfrm>
          <a:prstGeom prst="ellipse">
            <a:avLst/>
          </a:prstGeom>
          <a:solidFill>
            <a:srgbClr val="FED447"/>
          </a:solidFill>
          <a:ln>
            <a:solidFill>
              <a:srgbClr val="FBD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391320" y="2498119"/>
            <a:ext cx="3199605" cy="595600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b="1" dirty="0" smtClean="0">
                <a:solidFill>
                  <a:srgbClr val="009CA8"/>
                </a:solidFill>
                <a:latin typeface="+mj-lt"/>
              </a:rPr>
              <a:t>საჭიროებები</a:t>
            </a:r>
            <a:endParaRPr lang="en-US" sz="2400" b="1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23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325324" y="5271270"/>
            <a:ext cx="3199605" cy="595600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DDD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b="1" dirty="0" smtClean="0">
                <a:solidFill>
                  <a:srgbClr val="009CA8"/>
                </a:solidFill>
                <a:latin typeface="+mj-lt"/>
              </a:rPr>
              <a:t>სურვილები</a:t>
            </a:r>
            <a:endParaRPr lang="en-US" sz="2400" b="1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2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220549" y="1999177"/>
            <a:ext cx="3199605" cy="595600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b="1" dirty="0" smtClean="0">
                <a:solidFill>
                  <a:srgbClr val="009CA8"/>
                </a:solidFill>
                <a:latin typeface="+mj-lt"/>
              </a:rPr>
              <a:t>დანაზოგი</a:t>
            </a:r>
            <a:endParaRPr lang="en-US" sz="2400" b="1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01895" y="-703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3200" b="1" dirty="0" smtClean="0">
                <a:solidFill>
                  <a:srgbClr val="009CA8"/>
                </a:solidFill>
                <a:latin typeface="Helvetica Neue LT GEO 65 Medium" pitchFamily="2" charset="0"/>
                <a:cs typeface="Helvetica Neue LT GEO 65 Medium" pitchFamily="2" charset="0"/>
              </a:rPr>
              <a:t>შემოსავლების </a:t>
            </a:r>
            <a:r>
              <a:rPr lang="ka-GE" sz="3200" b="1" dirty="0" smtClean="0">
                <a:latin typeface="Helvetica Neue LT GEO 65 Medium" pitchFamily="2" charset="0"/>
                <a:cs typeface="Helvetica Neue LT GEO 65 Medium" pitchFamily="2" charset="0"/>
              </a:rPr>
              <a:t>გონივრული</a:t>
            </a:r>
            <a:r>
              <a:rPr lang="ka-GE" sz="3200" b="1" dirty="0" smtClean="0">
                <a:solidFill>
                  <a:srgbClr val="009CA8"/>
                </a:solidFill>
                <a:latin typeface="Helvetica Neue LT GEO 65 Medium" pitchFamily="2" charset="0"/>
                <a:cs typeface="Helvetica Neue LT GEO 65 Medium" pitchFamily="2" charset="0"/>
              </a:rPr>
              <a:t> გადანაწილება</a:t>
            </a:r>
            <a:endParaRPr lang="ka-GE" sz="3200" b="1" dirty="0">
              <a:solidFill>
                <a:srgbClr val="009CA8"/>
              </a:solidFill>
              <a:latin typeface="Helvetica Neue LT GEO 65 Medium" pitchFamily="2" charset="0"/>
              <a:cs typeface="Helvetica Neue LT GEO 65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15604"/>
            <a:ext cx="946520" cy="584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34317" y="115125"/>
            <a:ext cx="9280043" cy="11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 LT GEO 65 Medium" panose="020B0604020202020204" pitchFamily="2" charset="0"/>
                <a:ea typeface="+mj-ea"/>
                <a:cs typeface="Helvetica Neue LT GEO 65 Medium" panose="020B0604020202020204" pitchFamily="2" charset="0"/>
              </a:rPr>
              <a:t>სანდოა</a:t>
            </a:r>
            <a:r>
              <a:rPr kumimoji="0" lang="ka-G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Helvetica Neue LT GEO 65 Medium" panose="020B0604020202020204" pitchFamily="2" charset="0"/>
                <a:ea typeface="+mj-ea"/>
                <a:cs typeface="Helvetica Neue LT GEO 65 Medium" panose="020B0604020202020204" pitchFamily="2" charset="0"/>
              </a:rPr>
              <a:t> თუ საეჭვო?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j-ea"/>
              <a:cs typeface="Helvetica Neue LT GEO 65 Medium" panose="020B0604020202020204" pitchFamily="2" charset="0"/>
            </a:endParaRPr>
          </a:p>
        </p:txBody>
      </p:sp>
      <p:sp>
        <p:nvSpPr>
          <p:cNvPr id="26" name="Rectangle: Rounded Corners 24">
            <a:extLst>
              <a:ext uri="{FF2B5EF4-FFF2-40B4-BE49-F238E27FC236}">
                <a16:creationId xmlns:a16="http://schemas.microsoft.com/office/drawing/2014/main" id="{7D55C645-6313-414B-9C1B-AF8198BB0051}"/>
              </a:ext>
            </a:extLst>
          </p:cNvPr>
          <p:cNvSpPr/>
          <p:nvPr/>
        </p:nvSpPr>
        <p:spPr>
          <a:xfrm>
            <a:off x="9446752" y="601994"/>
            <a:ext cx="2560320" cy="640080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chemeClr val="bg1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საეჭვოა</a:t>
            </a:r>
            <a:endParaRPr lang="en-US" sz="2000" dirty="0">
              <a:solidFill>
                <a:schemeClr val="bg1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35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140772" y="2832738"/>
            <a:ext cx="5713377" cy="130871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>
                <a:ln w="0"/>
                <a:solidFill>
                  <a:srgbClr val="009CA8"/>
                </a:solidFill>
                <a:latin typeface="Helvetica Neue LT GEO 45 Light"/>
                <a:cs typeface="Calibri" panose="020F0502020204030204" pitchFamily="34" charset="0"/>
              </a:rPr>
              <a:t>გუშინ </a:t>
            </a:r>
            <a:r>
              <a:rPr lang="en-US" sz="2000" dirty="0" err="1">
                <a:ln w="0"/>
                <a:solidFill>
                  <a:srgbClr val="009CA8"/>
                </a:solidFill>
                <a:latin typeface="Helvetica Neue LT GEO 45 Light"/>
                <a:cs typeface="Calibri" panose="020F0502020204030204" pitchFamily="34" charset="0"/>
              </a:rPr>
              <a:t>sms</a:t>
            </a:r>
            <a:r>
              <a:rPr lang="ka-GE" sz="2000" dirty="0">
                <a:ln w="0"/>
                <a:solidFill>
                  <a:srgbClr val="009CA8"/>
                </a:solidFill>
                <a:latin typeface="Helvetica Neue LT GEO 45 Light"/>
                <a:cs typeface="Calibri" panose="020F0502020204030204" pitchFamily="34" charset="0"/>
              </a:rPr>
              <a:t>-ით ბმული</a:t>
            </a:r>
            <a:r>
              <a:rPr lang="en-US" sz="2000" dirty="0">
                <a:ln w="0"/>
                <a:solidFill>
                  <a:srgbClr val="009CA8"/>
                </a:solidFill>
                <a:latin typeface="Helvetica Neue LT GEO 45 Light"/>
                <a:cs typeface="Calibri" panose="020F0502020204030204" pitchFamily="34" charset="0"/>
              </a:rPr>
              <a:t> </a:t>
            </a:r>
            <a:r>
              <a:rPr lang="ka-GE" sz="2000" dirty="0">
                <a:ln w="0"/>
                <a:solidFill>
                  <a:srgbClr val="009CA8"/>
                </a:solidFill>
                <a:latin typeface="Helvetica Neue LT GEO 45 Light"/>
                <a:cs typeface="Calibri" panose="020F0502020204030204" pitchFamily="34" charset="0"/>
              </a:rPr>
              <a:t>მოვიდა, ფოსტაში მისამართი არასწორად მიმითითებია და ბმულზე უნდა გადავიდე და სწორად შევიყვანო</a:t>
            </a:r>
            <a:endParaRPr lang="en-US" sz="2000" dirty="0">
              <a:ln w="0"/>
              <a:solidFill>
                <a:srgbClr val="009CA8"/>
              </a:solidFill>
              <a:latin typeface="Helvetica Neue LT GEO 45 Light"/>
              <a:cs typeface="Calibri" panose="020F0502020204030204" pitchFamily="34" charset="0"/>
            </a:endParaRPr>
          </a:p>
        </p:txBody>
      </p:sp>
      <p:sp>
        <p:nvSpPr>
          <p:cNvPr id="36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140772" y="1279469"/>
            <a:ext cx="5743681" cy="1338110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a-GE" sz="2000" dirty="0" smtClean="0">
                <a:ln w="0"/>
                <a:solidFill>
                  <a:srgbClr val="009CA8"/>
                </a:solidFill>
                <a:latin typeface="Helvetica Neue LT GEO 45 Light"/>
                <a:cs typeface="Calibri" panose="020F0502020204030204" pitchFamily="34" charset="0"/>
              </a:rPr>
              <a:t>ფულის ბანკნოტის </a:t>
            </a:r>
            <a:r>
              <a:rPr lang="ka-GE" sz="2000" dirty="0">
                <a:ln w="0"/>
                <a:solidFill>
                  <a:srgbClr val="009CA8"/>
                </a:solidFill>
                <a:latin typeface="Helvetica Neue LT GEO 45 Light"/>
                <a:cs typeface="Calibri" panose="020F0502020204030204" pitchFamily="34" charset="0"/>
              </a:rPr>
              <a:t>უცნაური ფერები აქვს, ალბათ გახუნდა. აქ საეჭვო არაფერია</a:t>
            </a:r>
            <a:endParaRPr lang="en-US" sz="2000" dirty="0">
              <a:ln w="0"/>
              <a:solidFill>
                <a:srgbClr val="009CA8"/>
              </a:solidFill>
              <a:latin typeface="Helvetica Neue LT GEO 45 Light"/>
              <a:cs typeface="Calibri" panose="020F0502020204030204" pitchFamily="34" charset="0"/>
            </a:endParaRPr>
          </a:p>
        </p:txBody>
      </p:sp>
      <p:sp>
        <p:nvSpPr>
          <p:cNvPr id="37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140772" y="4628593"/>
            <a:ext cx="5694949" cy="127904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ka-GE" sz="2000" dirty="0" smtClean="0">
                <a:ln w="0"/>
                <a:solidFill>
                  <a:srgbClr val="009CA8"/>
                </a:solidFill>
                <a:latin typeface="Helvetica Neue LT GEO 45 Light"/>
                <a:cs typeface="Calibri" panose="020F0502020204030204" pitchFamily="34" charset="0"/>
              </a:rPr>
              <a:t>ინსტაგრამში ბიძაშვილმა </a:t>
            </a:r>
            <a:r>
              <a:rPr lang="ka-GE" sz="2000" dirty="0">
                <a:ln w="0"/>
                <a:solidFill>
                  <a:srgbClr val="009CA8"/>
                </a:solidFill>
                <a:latin typeface="Helvetica Neue LT GEO 45 Light"/>
                <a:cs typeface="Calibri" panose="020F0502020204030204" pitchFamily="34" charset="0"/>
              </a:rPr>
              <a:t>მომწერა, </a:t>
            </a:r>
            <a:r>
              <a:rPr lang="ka-GE" sz="2000" dirty="0" smtClean="0">
                <a:ln w="0"/>
                <a:solidFill>
                  <a:srgbClr val="009CA8"/>
                </a:solidFill>
                <a:latin typeface="Helvetica Neue LT GEO 45 Light"/>
                <a:cs typeface="Calibri" panose="020F0502020204030204" pitchFamily="34" charset="0"/>
              </a:rPr>
              <a:t>თანხა სასწრაფოდ ჩამირიცხეო. თავის </a:t>
            </a:r>
            <a:r>
              <a:rPr lang="ka-GE" sz="2000" dirty="0">
                <a:ln w="0"/>
                <a:solidFill>
                  <a:srgbClr val="009CA8"/>
                </a:solidFill>
                <a:latin typeface="Helvetica Neue LT GEO 45 Light"/>
                <a:cs typeface="Calibri" panose="020F0502020204030204" pitchFamily="34" charset="0"/>
              </a:rPr>
              <a:t>ბარათი სახლში დარჩენია და მეგობრის ანგარიშზე უნდა </a:t>
            </a:r>
            <a:r>
              <a:rPr lang="ka-GE" sz="2000" dirty="0" smtClean="0">
                <a:ln w="0"/>
                <a:solidFill>
                  <a:srgbClr val="009CA8"/>
                </a:solidFill>
                <a:latin typeface="Helvetica Neue LT GEO 45 Light"/>
                <a:cs typeface="Calibri" panose="020F0502020204030204" pitchFamily="34" charset="0"/>
              </a:rPr>
              <a:t>ჩავრიცხო</a:t>
            </a:r>
            <a:endParaRPr kumimoji="0" lang="ka-GE" sz="200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 (Body)"/>
              <a:cs typeface="Helvetica Neue LT GEO 65 Medium" panose="020B0604020202020204" pitchFamily="2" charset="0"/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10201263" y="3041581"/>
            <a:ext cx="839434" cy="82091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10201263" y="1510084"/>
            <a:ext cx="839434" cy="82091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&quot;No&quot; Symbol 16"/>
          <p:cNvSpPr/>
          <p:nvPr/>
        </p:nvSpPr>
        <p:spPr>
          <a:xfrm>
            <a:off x="10201263" y="4573078"/>
            <a:ext cx="839434" cy="82091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: Rounded Corners 24">
            <a:extLst>
              <a:ext uri="{FF2B5EF4-FFF2-40B4-BE49-F238E27FC236}">
                <a16:creationId xmlns:a16="http://schemas.microsoft.com/office/drawing/2014/main" id="{7D55C645-6313-414B-9C1B-AF8198BB0051}"/>
              </a:ext>
            </a:extLst>
          </p:cNvPr>
          <p:cNvSpPr/>
          <p:nvPr/>
        </p:nvSpPr>
        <p:spPr>
          <a:xfrm>
            <a:off x="6621648" y="601994"/>
            <a:ext cx="2560320" cy="640080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chemeClr val="bg1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სანდოა</a:t>
            </a:r>
            <a:endParaRPr lang="en-US" sz="2000" dirty="0">
              <a:solidFill>
                <a:schemeClr val="bg1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9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15604"/>
            <a:ext cx="946520" cy="584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34317" y="115125"/>
            <a:ext cx="9280043" cy="11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3200" b="1" dirty="0" smtClean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სანდოა</a:t>
            </a:r>
            <a:r>
              <a:rPr kumimoji="0" lang="ka-G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Helvetica Neue LT GEO 65 Medium" panose="020B0604020202020204" pitchFamily="2" charset="0"/>
                <a:ea typeface="+mj-ea"/>
                <a:cs typeface="Helvetica Neue LT GEO 65 Medium" panose="020B0604020202020204" pitchFamily="2" charset="0"/>
              </a:rPr>
              <a:t> თუ საეჭვო?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j-ea"/>
              <a:cs typeface="Helvetica Neue LT GEO 65 Medium" panose="020B0604020202020204" pitchFamily="2" charset="0"/>
            </a:endParaRPr>
          </a:p>
        </p:txBody>
      </p:sp>
      <p:sp>
        <p:nvSpPr>
          <p:cNvPr id="26" name="Rectangle: Rounded Corners 24">
            <a:extLst>
              <a:ext uri="{FF2B5EF4-FFF2-40B4-BE49-F238E27FC236}">
                <a16:creationId xmlns:a16="http://schemas.microsoft.com/office/drawing/2014/main" id="{7D55C645-6313-414B-9C1B-AF8198BB0051}"/>
              </a:ext>
            </a:extLst>
          </p:cNvPr>
          <p:cNvSpPr/>
          <p:nvPr/>
        </p:nvSpPr>
        <p:spPr>
          <a:xfrm>
            <a:off x="9446752" y="601994"/>
            <a:ext cx="2560320" cy="640080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chemeClr val="bg1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საეჭვოა</a:t>
            </a:r>
            <a:endParaRPr lang="en-US" sz="2000" dirty="0">
              <a:solidFill>
                <a:schemeClr val="bg1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35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140772" y="3970206"/>
            <a:ext cx="5713377" cy="1310859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TikTok</a:t>
            </a:r>
            <a:r>
              <a:rPr lang="en-US" sz="2000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- </a:t>
            </a:r>
            <a:r>
              <a:rPr lang="ka-GE" sz="2000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ზე </a:t>
            </a:r>
            <a:r>
              <a:rPr lang="ka-GE" sz="2000" dirty="0" smtClean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ვიდეო ამომიგდო, </a:t>
            </a:r>
            <a:r>
              <a:rPr lang="ka-GE" sz="2000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საგაზაფხულო </a:t>
            </a:r>
            <a:r>
              <a:rPr lang="ka-GE" sz="2000" dirty="0" smtClean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სიურპრიზიაო - პირველ </a:t>
            </a:r>
            <a:r>
              <a:rPr lang="ka-GE" sz="2000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100 </a:t>
            </a:r>
            <a:r>
              <a:rPr lang="ka-GE" sz="2000" dirty="0" smtClean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მაყურებელს, რომელიც ბარათის სურათს გავუგზავნის, მოგებული თანხა ჩაერიცხება</a:t>
            </a:r>
            <a:endParaRPr lang="en-US" sz="2000" dirty="0">
              <a:solidFill>
                <a:srgbClr val="009CA8"/>
              </a:solidFill>
              <a:latin typeface="Sylfaen (Body)"/>
              <a:cs typeface="Helvetica Neue LT GEO 65 Medium" panose="020B0604020202020204" pitchFamily="2" charset="0"/>
            </a:endParaRPr>
          </a:p>
        </p:txBody>
      </p:sp>
      <p:sp>
        <p:nvSpPr>
          <p:cNvPr id="36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140772" y="1826681"/>
            <a:ext cx="5743681" cy="1412001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კაფეში </a:t>
            </a:r>
            <a:r>
              <a:rPr lang="ka-GE" sz="2000" dirty="0" smtClean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როცა ვარ, ინტერნეტისთვის იქაურ </a:t>
            </a:r>
            <a:r>
              <a:rPr lang="en-US" sz="2000" dirty="0" smtClean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Wi-Fi-</a:t>
            </a:r>
            <a:r>
              <a:rPr lang="ka-GE" sz="2000" dirty="0" smtClean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ს </a:t>
            </a:r>
            <a:r>
              <a:rPr lang="ka-GE" sz="2000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ვუკავშირდები, ჩემი ტელეფონისა და ლეპტოპისთვის სრულიად უსაფრთხოა</a:t>
            </a:r>
            <a:endParaRPr lang="en-US" sz="2000" dirty="0">
              <a:solidFill>
                <a:srgbClr val="009CA8"/>
              </a:solidFill>
              <a:latin typeface="Sylfaen (Body)"/>
              <a:cs typeface="Helvetica Neue LT GEO 65 Medium" panose="020B0604020202020204" pitchFamily="2" charset="0"/>
            </a:endParaRPr>
          </a:p>
        </p:txBody>
      </p:sp>
      <p:sp>
        <p:nvSpPr>
          <p:cNvPr id="13" name="Rectangle: Rounded Corners 24">
            <a:extLst>
              <a:ext uri="{FF2B5EF4-FFF2-40B4-BE49-F238E27FC236}">
                <a16:creationId xmlns:a16="http://schemas.microsoft.com/office/drawing/2014/main" id="{7D55C645-6313-414B-9C1B-AF8198BB0051}"/>
              </a:ext>
            </a:extLst>
          </p:cNvPr>
          <p:cNvSpPr/>
          <p:nvPr/>
        </p:nvSpPr>
        <p:spPr>
          <a:xfrm>
            <a:off x="6774048" y="611751"/>
            <a:ext cx="2560320" cy="640080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chemeClr val="bg1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სანდოა</a:t>
            </a:r>
            <a:endParaRPr lang="en-US" sz="2000" dirty="0">
              <a:solidFill>
                <a:schemeClr val="bg1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4" name="&quot;No&quot; Symbol 13"/>
          <p:cNvSpPr/>
          <p:nvPr/>
        </p:nvSpPr>
        <p:spPr>
          <a:xfrm>
            <a:off x="10307195" y="1973598"/>
            <a:ext cx="839434" cy="82091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10307195" y="4037723"/>
            <a:ext cx="839434" cy="82091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15604"/>
            <a:ext cx="946520" cy="584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34317" y="115125"/>
            <a:ext cx="9280043" cy="11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 LT GEO 65 Medium" panose="020B0604020202020204" pitchFamily="2" charset="0"/>
                <a:ea typeface="+mj-ea"/>
                <a:cs typeface="Helvetica Neue LT GEO 65 Medium" panose="020B0604020202020204" pitchFamily="2" charset="0"/>
              </a:rPr>
              <a:t>სანდოა</a:t>
            </a:r>
            <a:r>
              <a:rPr kumimoji="0" lang="ka-G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Helvetica Neue LT GEO 65 Medium" panose="020B0604020202020204" pitchFamily="2" charset="0"/>
                <a:ea typeface="+mj-ea"/>
                <a:cs typeface="Helvetica Neue LT GEO 65 Medium" panose="020B0604020202020204" pitchFamily="2" charset="0"/>
              </a:rPr>
              <a:t> თუ საეჭვო?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j-ea"/>
              <a:cs typeface="Helvetica Neue LT GEO 65 Medium" panose="020B0604020202020204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D55C645-6313-414B-9C1B-AF8198BB0051}"/>
              </a:ext>
            </a:extLst>
          </p:cNvPr>
          <p:cNvSpPr/>
          <p:nvPr/>
        </p:nvSpPr>
        <p:spPr>
          <a:xfrm>
            <a:off x="6621648" y="601994"/>
            <a:ext cx="2560320" cy="640080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chemeClr val="bg1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სანდოა</a:t>
            </a:r>
            <a:endParaRPr lang="en-US" sz="2000" dirty="0">
              <a:solidFill>
                <a:schemeClr val="bg1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26" name="Rectangle: Rounded Corners 24">
            <a:extLst>
              <a:ext uri="{FF2B5EF4-FFF2-40B4-BE49-F238E27FC236}">
                <a16:creationId xmlns:a16="http://schemas.microsoft.com/office/drawing/2014/main" id="{7D55C645-6313-414B-9C1B-AF8198BB0051}"/>
              </a:ext>
            </a:extLst>
          </p:cNvPr>
          <p:cNvSpPr/>
          <p:nvPr/>
        </p:nvSpPr>
        <p:spPr>
          <a:xfrm>
            <a:off x="9446752" y="601994"/>
            <a:ext cx="2560320" cy="640080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chemeClr val="bg1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საეჭვოა</a:t>
            </a:r>
            <a:endParaRPr lang="en-US" sz="2000" dirty="0">
              <a:solidFill>
                <a:schemeClr val="bg1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35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155923" y="4186147"/>
            <a:ext cx="5713377" cy="1310859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სოციალურ ქსელში ვაქვეყნებ სად დავდივარ, რა ჰქვია ჩემს ცხოველს, ვწერ ჩემთვის მნიშვნელოვან თარიღებს. აქ საფრთხის შემცველი </a:t>
            </a:r>
            <a:r>
              <a:rPr lang="ka-GE" sz="2000" dirty="0" smtClean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არაფერია</a:t>
            </a:r>
            <a:r>
              <a:rPr lang="en-US" sz="2000" dirty="0" smtClean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!</a:t>
            </a:r>
            <a:endParaRPr lang="en-US" sz="2000" dirty="0">
              <a:solidFill>
                <a:srgbClr val="009CA8"/>
              </a:solidFill>
              <a:latin typeface="Sylfaen (Body)"/>
              <a:cs typeface="Helvetica Neue LT GEO 65 Medium" panose="020B0604020202020204" pitchFamily="2" charset="0"/>
            </a:endParaRPr>
          </a:p>
        </p:txBody>
      </p:sp>
      <p:sp>
        <p:nvSpPr>
          <p:cNvPr id="36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140772" y="1798689"/>
            <a:ext cx="5743681" cy="1707629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დედას მეგობარმა შესთავაზა ინვესტიციის გაკეთება. რაღაც  კომპანიაა, დანაზოგს თუ დააბანდებს 30%-ს გადაუხდიან, თუ სხვას მიიყვანს საჩუქარსაც აჩუქებენ. როგორი კარგი შემოთავაზებაა!</a:t>
            </a:r>
            <a:endParaRPr lang="en-US" sz="2000" dirty="0">
              <a:solidFill>
                <a:srgbClr val="009CA8"/>
              </a:solidFill>
              <a:latin typeface="Sylfaen (Body)"/>
              <a:cs typeface="Helvetica Neue LT GEO 65 Medium" panose="020B0604020202020204" pitchFamily="2" charset="0"/>
            </a:endParaRPr>
          </a:p>
        </p:txBody>
      </p:sp>
      <p:sp>
        <p:nvSpPr>
          <p:cNvPr id="11" name="&quot;No&quot; Symbol 10"/>
          <p:cNvSpPr/>
          <p:nvPr/>
        </p:nvSpPr>
        <p:spPr>
          <a:xfrm>
            <a:off x="10307195" y="1973598"/>
            <a:ext cx="839434" cy="82091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10307195" y="4431119"/>
            <a:ext cx="839434" cy="82091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774335" y="1627116"/>
            <a:ext cx="8643327" cy="1169426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მარტივია პირადი ინფორმაციის დაცვა და საბანკო ბარათის მოფრთხილება?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45591"/>
            <a:ext cx="946520" cy="58405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8374" y="77898"/>
            <a:ext cx="11353800" cy="1325563"/>
          </a:xfrm>
        </p:spPr>
        <p:txBody>
          <a:bodyPr>
            <a:normAutofit/>
          </a:bodyPr>
          <a:lstStyle/>
          <a:p>
            <a:r>
              <a:rPr lang="ka-GE" sz="3200" b="1" dirty="0" smtClean="0">
                <a:solidFill>
                  <a:prstClr val="black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„დაფიქრდი სანამ აჰყვები</a:t>
            </a:r>
            <a:r>
              <a:rPr lang="ka-GE" sz="3200" b="1" dirty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,</a:t>
            </a:r>
            <a:r>
              <a:rPr lang="ka-GE" sz="3200" b="1" dirty="0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/>
            </a:r>
            <a:br>
              <a:rPr lang="ka-GE" sz="3200" b="1" dirty="0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</a:br>
            <a:r>
              <a:rPr lang="ka-GE" sz="3200" b="1" dirty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</a:t>
            </a:r>
            <a:r>
              <a:rPr lang="ka-GE" sz="3200" b="1" dirty="0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                                   მართე ფული გონივრულად“</a:t>
            </a:r>
            <a:endParaRPr lang="ka-GE" sz="3200" dirty="0">
              <a:solidFill>
                <a:srgbClr val="009CA8"/>
              </a:solidFill>
            </a:endParaRPr>
          </a:p>
        </p:txBody>
      </p:sp>
      <p:pic>
        <p:nvPicPr>
          <p:cNvPr id="2" name="44D7QfMoFKc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166188" y="3042305"/>
            <a:ext cx="5641420" cy="317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2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14301" y="0"/>
            <a:ext cx="12395200" cy="6858000"/>
          </a:xfrm>
          <a:prstGeom prst="rect">
            <a:avLst/>
          </a:prstGeom>
          <a:solidFill>
            <a:srgbClr val="009C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02314-7ADB-45E1-8505-EED1E57EC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7551" y="43065"/>
            <a:ext cx="8151495" cy="1038906"/>
          </a:xfrm>
        </p:spPr>
        <p:txBody>
          <a:bodyPr>
            <a:normAutofit/>
          </a:bodyPr>
          <a:lstStyle/>
          <a:p>
            <a:pPr algn="l"/>
            <a:r>
              <a:rPr lang="ka-GE" sz="4400" b="1" dirty="0">
                <a:solidFill>
                  <a:srgbClr val="F5F8FA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მადლობა ყურადღებისთვის!</a:t>
            </a:r>
            <a:endParaRPr lang="en-US" sz="4400" b="1" dirty="0">
              <a:solidFill>
                <a:srgbClr val="F5F8FA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0D7F48-F217-4227-88CB-AD6FBBF802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2" y="1365813"/>
            <a:ext cx="4018685" cy="2841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3FDDB9-DF34-4966-8AA7-19F80685C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77" y="6023179"/>
            <a:ext cx="1392817" cy="5125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01CF2DA-D16C-4C3A-95E7-33D989BEB436}"/>
              </a:ext>
            </a:extLst>
          </p:cNvPr>
          <p:cNvSpPr txBox="1">
            <a:spLocks/>
          </p:cNvSpPr>
          <p:nvPr/>
        </p:nvSpPr>
        <p:spPr>
          <a:xfrm>
            <a:off x="1391067" y="4265245"/>
            <a:ext cx="8372464" cy="1112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a-GE" sz="3600" b="1" dirty="0" smtClean="0">
                <a:solidFill>
                  <a:prstClr val="black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დაფიქრდი </a:t>
            </a:r>
            <a:r>
              <a:rPr lang="ka-GE" sz="3600" b="1" dirty="0">
                <a:solidFill>
                  <a:prstClr val="black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სანამ აჰყვები</a:t>
            </a:r>
            <a:r>
              <a:rPr lang="ka-GE" sz="3600" b="1" dirty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,</a:t>
            </a:r>
            <a:r>
              <a:rPr lang="ka-GE" sz="3600" b="1" dirty="0">
                <a:solidFill>
                  <a:schemeClr val="bg1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</a:t>
            </a:r>
            <a:endParaRPr lang="ka-GE" sz="3600" b="1" dirty="0" smtClean="0">
              <a:solidFill>
                <a:schemeClr val="bg1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  <a:p>
            <a:pPr lvl="0">
              <a:defRPr/>
            </a:pPr>
            <a:r>
              <a:rPr lang="ka-GE" sz="3600" b="1" dirty="0" smtClean="0">
                <a:solidFill>
                  <a:schemeClr val="bg1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მართე </a:t>
            </a:r>
            <a:r>
              <a:rPr lang="ka-GE" sz="3600" b="1" dirty="0">
                <a:solidFill>
                  <a:schemeClr val="bg1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ფული გონივრულად</a:t>
            </a:r>
            <a:endParaRPr kumimoji="0" lang="ka-GE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pic>
        <p:nvPicPr>
          <p:cNvPr id="17" name="Graphic 16" descr="Winking face with no fill">
            <a:extLst>
              <a:ext uri="{FF2B5EF4-FFF2-40B4-BE49-F238E27FC236}">
                <a16:creationId xmlns:a16="http://schemas.microsoft.com/office/drawing/2014/main" id="{AC761313-8562-46EA-89F7-E7255E9E8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763531" y="4626520"/>
            <a:ext cx="791029" cy="7910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57005" y="3032609"/>
            <a:ext cx="21085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CED22"/>
                </a:solidFill>
                <a:effectLst/>
              </a:rPr>
              <a:t>2025</a:t>
            </a:r>
            <a:endParaRPr lang="en-US" sz="5400" b="1" cap="none" spc="0" dirty="0">
              <a:ln/>
              <a:solidFill>
                <a:srgbClr val="FCED22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48" y="5699713"/>
            <a:ext cx="2875747" cy="115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15604"/>
            <a:ext cx="946520" cy="58405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63" y="5274681"/>
            <a:ext cx="1051297" cy="386854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34317" y="115125"/>
            <a:ext cx="9280043" cy="11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 LT GEO 65 Medium" panose="020B0604020202020204" pitchFamily="2" charset="0"/>
                <a:ea typeface="+mj-ea"/>
                <a:cs typeface="Helvetica Neue LT GEO 65 Medium" panose="020B0604020202020204" pitchFamily="2" charset="0"/>
              </a:rPr>
              <a:t>ჭეშმარიტია</a:t>
            </a:r>
            <a:r>
              <a:rPr kumimoji="0" lang="ka-G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Helvetica Neue LT GEO 65 Medium" panose="020B0604020202020204" pitchFamily="2" charset="0"/>
                <a:ea typeface="+mj-ea"/>
                <a:cs typeface="Helvetica Neue LT GEO 65 Medium" panose="020B0604020202020204" pitchFamily="2" charset="0"/>
              </a:rPr>
              <a:t> თუ მცდარი?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j-ea"/>
              <a:cs typeface="Helvetica Neue LT GEO 65 Medium" panose="020B0604020202020204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D55C645-6313-414B-9C1B-AF8198BB0051}"/>
              </a:ext>
            </a:extLst>
          </p:cNvPr>
          <p:cNvSpPr/>
          <p:nvPr/>
        </p:nvSpPr>
        <p:spPr>
          <a:xfrm>
            <a:off x="6621648" y="572365"/>
            <a:ext cx="2560320" cy="640080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chemeClr val="bg1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ჭეშმარიტი</a:t>
            </a:r>
            <a:endParaRPr lang="en-US" sz="2000" dirty="0">
              <a:solidFill>
                <a:schemeClr val="bg1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26" name="Rectangle: Rounded Corners 24">
            <a:extLst>
              <a:ext uri="{FF2B5EF4-FFF2-40B4-BE49-F238E27FC236}">
                <a16:creationId xmlns:a16="http://schemas.microsoft.com/office/drawing/2014/main" id="{7D55C645-6313-414B-9C1B-AF8198BB0051}"/>
              </a:ext>
            </a:extLst>
          </p:cNvPr>
          <p:cNvSpPr/>
          <p:nvPr/>
        </p:nvSpPr>
        <p:spPr>
          <a:xfrm>
            <a:off x="9446752" y="601994"/>
            <a:ext cx="2560320" cy="640080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chemeClr val="bg1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მცდარი</a:t>
            </a:r>
            <a:endParaRPr lang="en-US" sz="2000" dirty="0">
              <a:solidFill>
                <a:schemeClr val="bg1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2" name="Smiley Face 1"/>
          <p:cNvSpPr/>
          <p:nvPr/>
        </p:nvSpPr>
        <p:spPr>
          <a:xfrm>
            <a:off x="7202185" y="1505470"/>
            <a:ext cx="934948" cy="868424"/>
          </a:xfrm>
          <a:prstGeom prst="smileyFac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155923" y="2981927"/>
            <a:ext cx="5713377" cy="130871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ეროვნული </a:t>
            </a:r>
            <a:r>
              <a:rPr lang="ka-GE" sz="2000" dirty="0" smtClean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ბანკი ზრუნავს</a:t>
            </a:r>
            <a:r>
              <a:rPr lang="ka-GE" sz="2000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, რომ ფასები პროდუქტებზე  ძალიან ხშირად არ იცვლებოდეს</a:t>
            </a:r>
            <a:endParaRPr lang="en-US" sz="2000" dirty="0">
              <a:solidFill>
                <a:srgbClr val="009CA8"/>
              </a:solidFill>
              <a:latin typeface="Sylfaen (Body)"/>
              <a:cs typeface="Helvetica Neue LT GEO 65 Medium" panose="020B0604020202020204" pitchFamily="2" charset="0"/>
            </a:endParaRPr>
          </a:p>
        </p:txBody>
      </p:sp>
      <p:sp>
        <p:nvSpPr>
          <p:cNvPr id="36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140772" y="1279469"/>
            <a:ext cx="5743681" cy="1338110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 (Body)"/>
                <a:ea typeface="+mn-ea"/>
                <a:cs typeface="Helvetica Neue LT GEO 65 Medium" panose="020B0604020202020204" pitchFamily="2" charset="0"/>
              </a:rPr>
              <a:t>საქართველოს</a:t>
            </a:r>
            <a:r>
              <a:rPr kumimoji="0" lang="ka-GE" sz="2000" i="0" u="none" strike="noStrike" kern="1200" cap="none" spc="0" normalizeH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 (Body)"/>
                <a:ea typeface="+mn-ea"/>
                <a:cs typeface="Helvetica Neue LT GEO 65 Medium" panose="020B0604020202020204" pitchFamily="2" charset="0"/>
              </a:rPr>
              <a:t> ეროვნული ბანკი კომერციული ბანკებისა და სხვა საფინანსო ორგანიზაციების ზედამხედველი ანუ „მსაჯია“</a:t>
            </a:r>
            <a:endParaRPr kumimoji="0" lang="ka-GE" sz="200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 (Body)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37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156268" y="4628593"/>
            <a:ext cx="5694949" cy="127904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 (Body)"/>
                <a:ea typeface="+mn-ea"/>
                <a:cs typeface="Helvetica Neue LT GEO 65 Medium" panose="020B0604020202020204" pitchFamily="2" charset="0"/>
              </a:rPr>
              <a:t>„ფინედუ“ კომერციული ბანკის ვებგვერდია, მისი გამოყენებით შეგიძლიათ სესხი აიღოთ</a:t>
            </a:r>
            <a:endParaRPr kumimoji="0" lang="ka-GE" sz="200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 (Body)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38" name="Smiley Face 37"/>
          <p:cNvSpPr/>
          <p:nvPr/>
        </p:nvSpPr>
        <p:spPr>
          <a:xfrm>
            <a:off x="7202185" y="2957950"/>
            <a:ext cx="934948" cy="868424"/>
          </a:xfrm>
          <a:prstGeom prst="smileyFac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4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15604"/>
            <a:ext cx="946520" cy="584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34317" y="115125"/>
            <a:ext cx="9280043" cy="11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Neue LT GEO 65 Medium" panose="020B0604020202020204" pitchFamily="2" charset="0"/>
                <a:ea typeface="+mj-ea"/>
                <a:cs typeface="Helvetica Neue LT GEO 65 Medium" panose="020B0604020202020204" pitchFamily="2" charset="0"/>
              </a:rPr>
              <a:t>ჭეშმარიტია</a:t>
            </a:r>
            <a:r>
              <a:rPr kumimoji="0" lang="ka-G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Helvetica Neue LT GEO 65 Medium" panose="020B0604020202020204" pitchFamily="2" charset="0"/>
                <a:ea typeface="+mj-ea"/>
                <a:cs typeface="Helvetica Neue LT GEO 65 Medium" panose="020B0604020202020204" pitchFamily="2" charset="0"/>
              </a:rPr>
              <a:t> თუ მცდარი?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j-ea"/>
              <a:cs typeface="Helvetica Neue LT GEO 65 Medium" panose="020B0604020202020204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D55C645-6313-414B-9C1B-AF8198BB0051}"/>
              </a:ext>
            </a:extLst>
          </p:cNvPr>
          <p:cNvSpPr/>
          <p:nvPr/>
        </p:nvSpPr>
        <p:spPr>
          <a:xfrm>
            <a:off x="6621648" y="572365"/>
            <a:ext cx="2560320" cy="640080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chemeClr val="bg1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ჭეშმარიტი</a:t>
            </a:r>
            <a:endParaRPr lang="en-US" sz="2000" dirty="0">
              <a:solidFill>
                <a:schemeClr val="bg1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26" name="Rectangle: Rounded Corners 24">
            <a:extLst>
              <a:ext uri="{FF2B5EF4-FFF2-40B4-BE49-F238E27FC236}">
                <a16:creationId xmlns:a16="http://schemas.microsoft.com/office/drawing/2014/main" id="{7D55C645-6313-414B-9C1B-AF8198BB0051}"/>
              </a:ext>
            </a:extLst>
          </p:cNvPr>
          <p:cNvSpPr/>
          <p:nvPr/>
        </p:nvSpPr>
        <p:spPr>
          <a:xfrm>
            <a:off x="9446752" y="601994"/>
            <a:ext cx="2560320" cy="640080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chemeClr val="bg1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მცდარი</a:t>
            </a:r>
            <a:endParaRPr lang="en-US" sz="2000" dirty="0">
              <a:solidFill>
                <a:schemeClr val="bg1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2" name="Smiley Face 1"/>
          <p:cNvSpPr/>
          <p:nvPr/>
        </p:nvSpPr>
        <p:spPr>
          <a:xfrm>
            <a:off x="7202185" y="1363286"/>
            <a:ext cx="934948" cy="868424"/>
          </a:xfrm>
          <a:prstGeom prst="smileyFac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140772" y="2511540"/>
            <a:ext cx="5713377" cy="1005060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ფინანსური უსაფრთხოება ფინანსების იმგვარ დაცვას გულისხმობს, რომ მათზე თაღლითებს ხელი არ მიუწვდებოდეთ </a:t>
            </a:r>
            <a:endParaRPr lang="en-US" sz="2000" dirty="0">
              <a:solidFill>
                <a:srgbClr val="009CA8"/>
              </a:solidFill>
              <a:latin typeface="Sylfaen (Body)"/>
              <a:cs typeface="Helvetica Neue LT GEO 65 Medium" panose="020B0604020202020204" pitchFamily="2" charset="0"/>
            </a:endParaRPr>
          </a:p>
        </p:txBody>
      </p:sp>
      <p:sp>
        <p:nvSpPr>
          <p:cNvPr id="36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140772" y="1279469"/>
            <a:ext cx="5743681" cy="109442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ფინანსური განათლება </a:t>
            </a:r>
            <a:r>
              <a:rPr lang="ka-GE" sz="2000" dirty="0" smtClean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ფულის გონივრულ მართვას გვასწავლის და </a:t>
            </a:r>
            <a:r>
              <a:rPr lang="ka-GE" sz="2000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სწორ ფინანსურ </a:t>
            </a:r>
            <a:r>
              <a:rPr lang="ka-GE" sz="2000" dirty="0" smtClean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ჩვევებს </a:t>
            </a:r>
            <a:r>
              <a:rPr lang="ka-GE" sz="2000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გვიყალიბებს</a:t>
            </a:r>
            <a:endParaRPr lang="en-US" sz="2000" dirty="0">
              <a:solidFill>
                <a:srgbClr val="009CA8"/>
              </a:solidFill>
              <a:latin typeface="Sylfaen (Body)"/>
              <a:cs typeface="Helvetica Neue LT GEO 65 Medium" panose="020B0604020202020204" pitchFamily="2" charset="0"/>
            </a:endParaRPr>
          </a:p>
        </p:txBody>
      </p:sp>
      <p:sp>
        <p:nvSpPr>
          <p:cNvPr id="37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189504" y="3826374"/>
            <a:ext cx="5694949" cy="847533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ფინანსური უსაფრთხოება ფინანსური განათლების ნაწილი არ არის</a:t>
            </a:r>
            <a:endParaRPr lang="en-US" sz="2000" dirty="0">
              <a:solidFill>
                <a:srgbClr val="009CA8"/>
              </a:solidFill>
              <a:latin typeface="Sylfaen (Body)"/>
              <a:cs typeface="Helvetica Neue LT GEO 65 Medium" panose="020B0604020202020204" pitchFamily="2" charset="0"/>
            </a:endParaRPr>
          </a:p>
        </p:txBody>
      </p:sp>
      <p:sp>
        <p:nvSpPr>
          <p:cNvPr id="38" name="Smiley Face 37"/>
          <p:cNvSpPr/>
          <p:nvPr/>
        </p:nvSpPr>
        <p:spPr>
          <a:xfrm>
            <a:off x="7202185" y="2511540"/>
            <a:ext cx="934948" cy="868424"/>
          </a:xfrm>
          <a:prstGeom prst="smileyFac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189504" y="4923424"/>
            <a:ext cx="5694949" cy="1012393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თუკი რეკლამაში გვთავაზობენ ფასდაკლებას, სასწრაფოდ უნდა შევიძინოთ, ჩვენთვის მომგებიანი იქნება</a:t>
            </a:r>
            <a:endParaRPr lang="en-US" sz="2000" dirty="0">
              <a:solidFill>
                <a:srgbClr val="009CA8"/>
              </a:solidFill>
              <a:latin typeface="Sylfaen (Body)"/>
              <a:cs typeface="Helvetica Neue LT GEO 65 Medium" panose="020B0604020202020204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10466790" y="4036042"/>
            <a:ext cx="780836" cy="76028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10497612" y="4989655"/>
            <a:ext cx="780836" cy="76028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4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 animBg="1"/>
      <p:bldP spid="37" grpId="0" animBg="1"/>
      <p:bldP spid="38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059" y="1217574"/>
            <a:ext cx="5285241" cy="3077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1013343" y="4515595"/>
            <a:ext cx="6168336" cy="114333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 Light" panose="020F0302020204030204"/>
                <a:ea typeface="+mn-ea"/>
                <a:cs typeface="Helvetica Neue LT GEO 65 Medium" panose="020B0604020202020204" pitchFamily="2" charset="0"/>
              </a:rPr>
              <a:t>3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 Light" panose="020F0302020204030204"/>
                <a:ea typeface="+mn-ea"/>
                <a:cs typeface="Helvetica Neue LT GEO 65 Medium" panose="020B0604020202020204" pitchFamily="2" charset="0"/>
              </a:rPr>
              <a:t>. </a:t>
            </a:r>
            <a:r>
              <a:rPr kumimoji="0" lang="ka-G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„</a:t>
            </a: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მსაჯობს“ </a:t>
            </a:r>
            <a:r>
              <a:rPr kumimoji="0" lang="ka-G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ანუ ზედამხედველობს კომერციულ </a:t>
            </a: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ბანკებსა და სხვა ფინანსურ ორგანიზაციებს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ea typeface="+mn-ea"/>
              <a:cs typeface="Helvetica Neue LT GEO 65 Medium" panose="020B0604020202020204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91245" y="4380894"/>
            <a:ext cx="4066114" cy="1812871"/>
            <a:chOff x="6723259" y="2942896"/>
            <a:chExt cx="4123239" cy="1662093"/>
          </a:xfrm>
        </p:grpSpPr>
        <p:grpSp>
          <p:nvGrpSpPr>
            <p:cNvPr id="21" name="Group 20"/>
            <p:cNvGrpSpPr/>
            <p:nvPr/>
          </p:nvGrpSpPr>
          <p:grpSpPr>
            <a:xfrm>
              <a:off x="9685699" y="3228914"/>
              <a:ext cx="1160799" cy="1376075"/>
              <a:chOff x="4025864" y="2159846"/>
              <a:chExt cx="1204379" cy="1460739"/>
            </a:xfrm>
          </p:grpSpPr>
          <p:pic>
            <p:nvPicPr>
              <p:cNvPr id="24" name="Picture 8" descr="დაკავშირებული სურათი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1330" y="2159846"/>
                <a:ext cx="948913" cy="941832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6" descr="http://www.legal.nbg.gov.ge/images-app/documentImage?img=/images/img/9052a68b-08fc-4a6a-a295-c0644f477dae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73000"/>
                        </a14:imgEffect>
                        <a14:imgEffect>
                          <a14:brightnessContrast bright="-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32" t="6899" r="4313" b="4405"/>
              <a:stretch/>
            </p:blipFill>
            <p:spPr bwMode="auto">
              <a:xfrm>
                <a:off x="4025864" y="2651321"/>
                <a:ext cx="969061" cy="969264"/>
              </a:xfrm>
              <a:prstGeom prst="flowChartConnector">
                <a:avLst/>
              </a:prstGeom>
              <a:noFill/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259" y="2942896"/>
              <a:ext cx="2572566" cy="143464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7380" y="3367953"/>
              <a:ext cx="2559221" cy="1216663"/>
            </a:xfrm>
            <a:prstGeom prst="rect">
              <a:avLst/>
            </a:prstGeom>
          </p:spPr>
        </p:pic>
      </p:grpSp>
      <p:sp>
        <p:nvSpPr>
          <p:cNvPr id="32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388374" y="1049041"/>
            <a:ext cx="6320336" cy="157201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 (Body)"/>
                <a:ea typeface="+mn-ea"/>
                <a:cs typeface="Helvetica Neue LT GEO 65 Medium" panose="020B0604020202020204" pitchFamily="2" charset="0"/>
              </a:rPr>
              <a:t>1</a:t>
            </a:r>
            <a:r>
              <a:rPr kumimoji="0" lang="ka-G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 (Body)"/>
                <a:ea typeface="+mn-ea"/>
                <a:cs typeface="Helvetica Neue LT GEO 65 Medium" panose="020B0604020202020204" pitchFamily="2" charset="0"/>
              </a:rPr>
              <a:t>. </a:t>
            </a: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 (Body)"/>
                <a:ea typeface="+mn-ea"/>
                <a:cs typeface="Helvetica Neue LT GEO 65 Medium" panose="020B0604020202020204" pitchFamily="2" charset="0"/>
              </a:rPr>
              <a:t>ზრუნავს, რომ პროდუქტების ფასები ხშირად და ძალიან არ იცვლებოდეს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 (Body)"/>
                <a:ea typeface="+mn-ea"/>
                <a:cs typeface="Helvetica Neue LT GEO 65 Medium" panose="020B0604020202020204" pitchFamily="2" charset="0"/>
              </a:rPr>
              <a:t> </a:t>
            </a:r>
            <a:r>
              <a:rPr kumimoji="0" lang="ka-G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 (Body)"/>
                <a:ea typeface="+mn-ea"/>
                <a:cs typeface="Helvetica Neue LT GEO 65 Medium" panose="020B0604020202020204" pitchFamily="2" charset="0"/>
              </a:rPr>
              <a:t>- უზრუნველყოფს ფასების სტაბილურობას</a:t>
            </a:r>
            <a:endParaRPr kumimoji="0" lang="ka-GE" sz="24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 (Body)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455977" y="18355"/>
            <a:ext cx="9280043" cy="11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Helvetica Neue LT GEO 65 Medium" panose="020B0604020202020204" pitchFamily="2" charset="0"/>
                <a:ea typeface="+mj-ea"/>
                <a:cs typeface="Helvetica Neue LT GEO 65 Medium" panose="020B0604020202020204" pitchFamily="2" charset="0"/>
              </a:rPr>
              <a:t>რას საქმიანობს </a:t>
            </a:r>
            <a:r>
              <a:rPr kumimoji="0" lang="ka-G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 Neue LT GEO 65 Medium" panose="020B0604020202020204" pitchFamily="2" charset="0"/>
                <a:ea typeface="+mj-ea"/>
                <a:cs typeface="Helvetica Neue LT GEO 65 Medium" panose="020B0604020202020204" pitchFamily="2" charset="0"/>
              </a:rPr>
              <a:t>ეროვნული</a:t>
            </a:r>
            <a:r>
              <a:rPr kumimoji="0" lang="ka-G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Helvetica Neue LT GEO 65 Medium" panose="020B0604020202020204" pitchFamily="2" charset="0"/>
                <a:ea typeface="+mj-ea"/>
                <a:cs typeface="Helvetica Neue LT GEO 65 Medium" panose="020B0604020202020204" pitchFamily="2" charset="0"/>
              </a:rPr>
              <a:t> ბანკი?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j-ea"/>
              <a:cs typeface="Helvetica Neue LT GEO 65 Medium" panose="020B0604020202020204" pitchFamily="2" charset="0"/>
            </a:endParaRPr>
          </a:p>
        </p:txBody>
      </p:sp>
      <p:sp>
        <p:nvSpPr>
          <p:cNvPr id="20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720791" y="3013796"/>
            <a:ext cx="5655502" cy="10914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 Light" panose="020F0302020204030204"/>
                <a:ea typeface="+mn-ea"/>
                <a:cs typeface="Helvetica Neue LT GEO 65 Medium" panose="020B0604020202020204" pitchFamily="2" charset="0"/>
              </a:rPr>
              <a:t>. </a:t>
            </a:r>
            <a:r>
              <a:rPr kumimoji="0" lang="ka-G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უშვებს </a:t>
            </a:r>
            <a:r>
              <a:rPr kumimoji="0" lang="ka-GE" sz="2400" b="1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ქართულ ფულს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ea typeface="+mn-ea"/>
              <a:cs typeface="Helvetica Neue LT GEO 65 Medium" panose="020B0604020202020204" pitchFamily="2" charset="0"/>
            </a:endParaRPr>
          </a:p>
        </p:txBody>
      </p:sp>
      <p:pic>
        <p:nvPicPr>
          <p:cNvPr id="18" name="Content Placeholder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15604"/>
            <a:ext cx="946520" cy="5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455977" y="18355"/>
            <a:ext cx="9280043" cy="11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200" b="1" dirty="0" smtClean="0">
                <a:solidFill>
                  <a:srgbClr val="333333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ფინანსური</a:t>
            </a:r>
            <a:r>
              <a:rPr lang="ka-GE" sz="3200" b="1" dirty="0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 განათლება და ფინედუ</a:t>
            </a:r>
            <a:endParaRPr lang="en-US" sz="3200" b="1" dirty="0">
              <a:solidFill>
                <a:srgbClr val="009CA8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35" name="Freeform: Shape 16">
            <a:extLst>
              <a:ext uri="{FF2B5EF4-FFF2-40B4-BE49-F238E27FC236}">
                <a16:creationId xmlns:a16="http://schemas.microsoft.com/office/drawing/2014/main" id="{B4D425FD-8E4C-44A4-BDD3-7459F184CA12}"/>
              </a:ext>
            </a:extLst>
          </p:cNvPr>
          <p:cNvSpPr/>
          <p:nvPr/>
        </p:nvSpPr>
        <p:spPr>
          <a:xfrm>
            <a:off x="81455" y="3794515"/>
            <a:ext cx="1406046" cy="932570"/>
          </a:xfrm>
          <a:custGeom>
            <a:avLst/>
            <a:gdLst>
              <a:gd name="connsiteX0" fmla="*/ 556063 w 2016751"/>
              <a:gd name="connsiteY0" fmla="*/ 37862 h 946168"/>
              <a:gd name="connsiteX1" fmla="*/ 120634 w 2016751"/>
              <a:gd name="connsiteY1" fmla="*/ 124948 h 946168"/>
              <a:gd name="connsiteX2" fmla="*/ 4520 w 2016751"/>
              <a:gd name="connsiteY2" fmla="*/ 444262 h 946168"/>
              <a:gd name="connsiteX3" fmla="*/ 236748 w 2016751"/>
              <a:gd name="connsiteY3" fmla="*/ 763577 h 946168"/>
              <a:gd name="connsiteX4" fmla="*/ 1281777 w 2016751"/>
              <a:gd name="connsiteY4" fmla="*/ 937748 h 946168"/>
              <a:gd name="connsiteX5" fmla="*/ 2007491 w 2016751"/>
              <a:gd name="connsiteY5" fmla="*/ 502320 h 946168"/>
              <a:gd name="connsiteX6" fmla="*/ 1615605 w 2016751"/>
              <a:gd name="connsiteY6" fmla="*/ 37862 h 946168"/>
              <a:gd name="connsiteX7" fmla="*/ 556063 w 2016751"/>
              <a:gd name="connsiteY7" fmla="*/ 37862 h 94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6751" h="946168">
                <a:moveTo>
                  <a:pt x="556063" y="37862"/>
                </a:moveTo>
                <a:cubicBezTo>
                  <a:pt x="306901" y="52376"/>
                  <a:pt x="212558" y="57215"/>
                  <a:pt x="120634" y="124948"/>
                </a:cubicBezTo>
                <a:cubicBezTo>
                  <a:pt x="28710" y="192681"/>
                  <a:pt x="-14832" y="337824"/>
                  <a:pt x="4520" y="444262"/>
                </a:cubicBezTo>
                <a:cubicBezTo>
                  <a:pt x="23872" y="550700"/>
                  <a:pt x="23872" y="681329"/>
                  <a:pt x="236748" y="763577"/>
                </a:cubicBezTo>
                <a:cubicBezTo>
                  <a:pt x="449624" y="845825"/>
                  <a:pt x="986653" y="981291"/>
                  <a:pt x="1281777" y="937748"/>
                </a:cubicBezTo>
                <a:cubicBezTo>
                  <a:pt x="1576901" y="894205"/>
                  <a:pt x="1951853" y="652301"/>
                  <a:pt x="2007491" y="502320"/>
                </a:cubicBezTo>
                <a:cubicBezTo>
                  <a:pt x="2063129" y="352339"/>
                  <a:pt x="1859929" y="115272"/>
                  <a:pt x="1615605" y="37862"/>
                </a:cubicBezTo>
                <a:cubicBezTo>
                  <a:pt x="1371281" y="-39548"/>
                  <a:pt x="805225" y="23348"/>
                  <a:pt x="556063" y="37862"/>
                </a:cubicBez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rgbClr val="F21F56"/>
                </a:solidFill>
                <a:latin typeface="+mj-lt"/>
                <a:cs typeface="Helvetica Neue LT GEO 65 Medium" panose="020B0604020202020204" pitchFamily="2" charset="0"/>
              </a:rPr>
              <a:t>დაზოგვა</a:t>
            </a:r>
            <a:endParaRPr lang="en-US" sz="2000" dirty="0">
              <a:solidFill>
                <a:srgbClr val="F21F5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36" name="Freeform: Shape 17">
            <a:extLst>
              <a:ext uri="{FF2B5EF4-FFF2-40B4-BE49-F238E27FC236}">
                <a16:creationId xmlns:a16="http://schemas.microsoft.com/office/drawing/2014/main" id="{A0C071E4-423A-4EB1-B6E7-BF191DD45D68}"/>
              </a:ext>
            </a:extLst>
          </p:cNvPr>
          <p:cNvSpPr/>
          <p:nvPr/>
        </p:nvSpPr>
        <p:spPr>
          <a:xfrm>
            <a:off x="3026730" y="3840663"/>
            <a:ext cx="2499925" cy="1394591"/>
          </a:xfrm>
          <a:custGeom>
            <a:avLst/>
            <a:gdLst>
              <a:gd name="connsiteX0" fmla="*/ 356556 w 2267583"/>
              <a:gd name="connsiteY0" fmla="*/ 12364 h 860833"/>
              <a:gd name="connsiteX1" fmla="*/ 37242 w 2267583"/>
              <a:gd name="connsiteY1" fmla="*/ 113964 h 860833"/>
              <a:gd name="connsiteX2" fmla="*/ 37242 w 2267583"/>
              <a:gd name="connsiteY2" fmla="*/ 433278 h 860833"/>
              <a:gd name="connsiteX3" fmla="*/ 313013 w 2267583"/>
              <a:gd name="connsiteY3" fmla="*/ 810649 h 860833"/>
              <a:gd name="connsiteX4" fmla="*/ 1329013 w 2267583"/>
              <a:gd name="connsiteY4" fmla="*/ 839678 h 860833"/>
              <a:gd name="connsiteX5" fmla="*/ 2127299 w 2267583"/>
              <a:gd name="connsiteY5" fmla="*/ 650992 h 860833"/>
              <a:gd name="connsiteX6" fmla="*/ 2257927 w 2267583"/>
              <a:gd name="connsiteY6" fmla="*/ 389735 h 860833"/>
              <a:gd name="connsiteX7" fmla="*/ 2011185 w 2267583"/>
              <a:gd name="connsiteY7" fmla="*/ 26878 h 860833"/>
              <a:gd name="connsiteX8" fmla="*/ 1474156 w 2267583"/>
              <a:gd name="connsiteY8" fmla="*/ 26878 h 860833"/>
              <a:gd name="connsiteX9" fmla="*/ 356556 w 2267583"/>
              <a:gd name="connsiteY9" fmla="*/ 12364 h 86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7583" h="860833">
                <a:moveTo>
                  <a:pt x="356556" y="12364"/>
                </a:moveTo>
                <a:cubicBezTo>
                  <a:pt x="223508" y="28088"/>
                  <a:pt x="90461" y="43812"/>
                  <a:pt x="37242" y="113964"/>
                </a:cubicBezTo>
                <a:cubicBezTo>
                  <a:pt x="-15977" y="184116"/>
                  <a:pt x="-8720" y="317164"/>
                  <a:pt x="37242" y="433278"/>
                </a:cubicBezTo>
                <a:cubicBezTo>
                  <a:pt x="83204" y="549392"/>
                  <a:pt x="97718" y="742916"/>
                  <a:pt x="313013" y="810649"/>
                </a:cubicBezTo>
                <a:cubicBezTo>
                  <a:pt x="528308" y="878382"/>
                  <a:pt x="1026632" y="866288"/>
                  <a:pt x="1329013" y="839678"/>
                </a:cubicBezTo>
                <a:cubicBezTo>
                  <a:pt x="1631394" y="813069"/>
                  <a:pt x="1972480" y="725982"/>
                  <a:pt x="2127299" y="650992"/>
                </a:cubicBezTo>
                <a:cubicBezTo>
                  <a:pt x="2282118" y="576002"/>
                  <a:pt x="2277279" y="493754"/>
                  <a:pt x="2257927" y="389735"/>
                </a:cubicBezTo>
                <a:cubicBezTo>
                  <a:pt x="2238575" y="285716"/>
                  <a:pt x="2141814" y="87354"/>
                  <a:pt x="2011185" y="26878"/>
                </a:cubicBezTo>
                <a:cubicBezTo>
                  <a:pt x="1880557" y="-33598"/>
                  <a:pt x="1474156" y="26878"/>
                  <a:pt x="1474156" y="26878"/>
                </a:cubicBezTo>
                <a:lnTo>
                  <a:pt x="356556" y="12364"/>
                </a:ln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rgbClr val="F21F56"/>
                </a:solidFill>
                <a:latin typeface="+mj-lt"/>
                <a:cs typeface="Helvetica Neue LT GEO 65 Medium" panose="020B0604020202020204" pitchFamily="2" charset="0"/>
              </a:rPr>
              <a:t>ფინანსური სირთულეების არიდება</a:t>
            </a:r>
            <a:endParaRPr lang="en-US" sz="2000" dirty="0">
              <a:solidFill>
                <a:srgbClr val="F21F5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37" name="Freeform: Shape 18">
            <a:extLst>
              <a:ext uri="{FF2B5EF4-FFF2-40B4-BE49-F238E27FC236}">
                <a16:creationId xmlns:a16="http://schemas.microsoft.com/office/drawing/2014/main" id="{143E51D7-C8B5-4C42-9FFE-33358055892F}"/>
              </a:ext>
            </a:extLst>
          </p:cNvPr>
          <p:cNvSpPr/>
          <p:nvPr/>
        </p:nvSpPr>
        <p:spPr>
          <a:xfrm>
            <a:off x="1125120" y="4556878"/>
            <a:ext cx="1953487" cy="1416726"/>
          </a:xfrm>
          <a:custGeom>
            <a:avLst/>
            <a:gdLst>
              <a:gd name="connsiteX0" fmla="*/ 327822 w 2971202"/>
              <a:gd name="connsiteY0" fmla="*/ 121556 h 971086"/>
              <a:gd name="connsiteX1" fmla="*/ 52051 w 2971202"/>
              <a:gd name="connsiteY1" fmla="*/ 368299 h 971086"/>
              <a:gd name="connsiteX2" fmla="*/ 52051 w 2971202"/>
              <a:gd name="connsiteY2" fmla="*/ 832756 h 971086"/>
              <a:gd name="connsiteX3" fmla="*/ 589079 w 2971202"/>
              <a:gd name="connsiteY3" fmla="*/ 963385 h 971086"/>
              <a:gd name="connsiteX4" fmla="*/ 1880851 w 2971202"/>
              <a:gd name="connsiteY4" fmla="*/ 948871 h 971086"/>
              <a:gd name="connsiteX5" fmla="*/ 2795251 w 2971202"/>
              <a:gd name="connsiteY5" fmla="*/ 890813 h 971086"/>
              <a:gd name="connsiteX6" fmla="*/ 2969422 w 2971202"/>
              <a:gd name="connsiteY6" fmla="*/ 527956 h 971086"/>
              <a:gd name="connsiteX7" fmla="*/ 2838793 w 2971202"/>
              <a:gd name="connsiteY7" fmla="*/ 165099 h 971086"/>
              <a:gd name="connsiteX8" fmla="*/ 2200165 w 2971202"/>
              <a:gd name="connsiteY8" fmla="*/ 48985 h 971086"/>
              <a:gd name="connsiteX9" fmla="*/ 1503479 w 2971202"/>
              <a:gd name="connsiteY9" fmla="*/ 5442 h 971086"/>
              <a:gd name="connsiteX10" fmla="*/ 864851 w 2971202"/>
              <a:gd name="connsiteY10" fmla="*/ 5442 h 971086"/>
              <a:gd name="connsiteX11" fmla="*/ 472965 w 2971202"/>
              <a:gd name="connsiteY11" fmla="*/ 48985 h 971086"/>
              <a:gd name="connsiteX12" fmla="*/ 327822 w 2971202"/>
              <a:gd name="connsiteY12" fmla="*/ 121556 h 9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1202" h="971086">
                <a:moveTo>
                  <a:pt x="327822" y="121556"/>
                </a:moveTo>
                <a:cubicBezTo>
                  <a:pt x="257670" y="174775"/>
                  <a:pt x="98013" y="249766"/>
                  <a:pt x="52051" y="368299"/>
                </a:cubicBezTo>
                <a:cubicBezTo>
                  <a:pt x="6089" y="486832"/>
                  <a:pt x="-37454" y="733575"/>
                  <a:pt x="52051" y="832756"/>
                </a:cubicBezTo>
                <a:cubicBezTo>
                  <a:pt x="141556" y="931937"/>
                  <a:pt x="284279" y="944033"/>
                  <a:pt x="589079" y="963385"/>
                </a:cubicBezTo>
                <a:cubicBezTo>
                  <a:pt x="893879" y="982738"/>
                  <a:pt x="1513156" y="960966"/>
                  <a:pt x="1880851" y="948871"/>
                </a:cubicBezTo>
                <a:cubicBezTo>
                  <a:pt x="2248546" y="936776"/>
                  <a:pt x="2613823" y="960965"/>
                  <a:pt x="2795251" y="890813"/>
                </a:cubicBezTo>
                <a:cubicBezTo>
                  <a:pt x="2976679" y="820661"/>
                  <a:pt x="2962165" y="648908"/>
                  <a:pt x="2969422" y="527956"/>
                </a:cubicBezTo>
                <a:cubicBezTo>
                  <a:pt x="2976679" y="407004"/>
                  <a:pt x="2967003" y="244928"/>
                  <a:pt x="2838793" y="165099"/>
                </a:cubicBezTo>
                <a:cubicBezTo>
                  <a:pt x="2710584" y="85270"/>
                  <a:pt x="2422717" y="75595"/>
                  <a:pt x="2200165" y="48985"/>
                </a:cubicBezTo>
                <a:cubicBezTo>
                  <a:pt x="1977613" y="22375"/>
                  <a:pt x="1726031" y="12699"/>
                  <a:pt x="1503479" y="5442"/>
                </a:cubicBezTo>
                <a:cubicBezTo>
                  <a:pt x="1280927" y="-1815"/>
                  <a:pt x="1036603" y="-1815"/>
                  <a:pt x="864851" y="5442"/>
                </a:cubicBezTo>
                <a:cubicBezTo>
                  <a:pt x="693099" y="12699"/>
                  <a:pt x="555213" y="29633"/>
                  <a:pt x="472965" y="48985"/>
                </a:cubicBezTo>
                <a:cubicBezTo>
                  <a:pt x="390717" y="68337"/>
                  <a:pt x="397974" y="68337"/>
                  <a:pt x="327822" y="121556"/>
                </a:cubicBez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>
                <a:solidFill>
                  <a:srgbClr val="F21F56"/>
                </a:solidFill>
                <a:latin typeface="+mj-lt"/>
                <a:cs typeface="Helvetica Neue LT GEO 65 Medium" panose="020B0604020202020204" pitchFamily="2" charset="0"/>
              </a:rPr>
              <a:t>ჩვენი მიზნების </a:t>
            </a:r>
            <a:r>
              <a:rPr lang="ka-GE" sz="2000" dirty="0" smtClean="0">
                <a:solidFill>
                  <a:srgbClr val="F23566"/>
                </a:solidFill>
                <a:latin typeface="+mj-lt"/>
                <a:cs typeface="Helvetica Neue LT GEO 65 Medium" panose="020B0604020202020204" pitchFamily="2" charset="0"/>
              </a:rPr>
              <a:t>მიღწევა</a:t>
            </a:r>
            <a:endParaRPr lang="en-US" sz="2000" dirty="0">
              <a:solidFill>
                <a:srgbClr val="F2356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pic>
        <p:nvPicPr>
          <p:cNvPr id="38" name="Graphic 21" descr="Line arrow Slight curve">
            <a:extLst>
              <a:ext uri="{FF2B5EF4-FFF2-40B4-BE49-F238E27FC236}">
                <a16:creationId xmlns:a16="http://schemas.microsoft.com/office/drawing/2014/main" id="{112A23F2-B8D4-4892-AC4D-926FEB664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7826359">
            <a:off x="408134" y="3133227"/>
            <a:ext cx="1025797" cy="565720"/>
          </a:xfrm>
          <a:prstGeom prst="rect">
            <a:avLst/>
          </a:prstGeom>
        </p:spPr>
      </p:pic>
      <p:pic>
        <p:nvPicPr>
          <p:cNvPr id="39" name="Graphic 23" descr="Line arrow Slight curve">
            <a:extLst>
              <a:ext uri="{FF2B5EF4-FFF2-40B4-BE49-F238E27FC236}">
                <a16:creationId xmlns:a16="http://schemas.microsoft.com/office/drawing/2014/main" id="{43C7AD1A-122A-413D-AED6-60BF35ED0B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5977553" flipV="1">
            <a:off x="1897794" y="3300127"/>
            <a:ext cx="1318481" cy="699723"/>
          </a:xfrm>
          <a:prstGeom prst="rect">
            <a:avLst/>
          </a:prstGeom>
        </p:spPr>
      </p:pic>
      <p:pic>
        <p:nvPicPr>
          <p:cNvPr id="40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4182173" flipH="1">
            <a:off x="3426905" y="2879546"/>
            <a:ext cx="942066" cy="803250"/>
          </a:xfrm>
          <a:prstGeom prst="rect">
            <a:avLst/>
          </a:prstGeom>
        </p:spPr>
      </p:pic>
      <p:sp>
        <p:nvSpPr>
          <p:cNvPr id="4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1454" y="1095256"/>
            <a:ext cx="5517961" cy="1879499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ka-GE" sz="2000" b="1" dirty="0">
                <a:solidFill>
                  <a:srgbClr val="FF9D00"/>
                </a:solidFill>
                <a:latin typeface="Sylfaen (Body)"/>
                <a:cs typeface="Helvetica Neue LT GEO 65 Medium" panose="020B0604020202020204" pitchFamily="2" charset="0"/>
              </a:rPr>
              <a:t>ფინანსური განათლება - </a:t>
            </a:r>
            <a:r>
              <a:rPr lang="ka-GE" sz="2000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ცოდნა და უნარები, რომლებიც დაგვეხმარება ჭკვიანურად გადავანაწილოთ ფული და მივიღოთ გონივრული გადაწყვეტილებები, რათა შევძლოთ: </a:t>
            </a:r>
            <a:endParaRPr lang="en-US" sz="2000" dirty="0">
              <a:solidFill>
                <a:srgbClr val="009CA8"/>
              </a:solidFill>
              <a:latin typeface="Sylfaen (Body)"/>
              <a:cs typeface="Helvetica Neue LT GEO 65 Medium" panose="020B0604020202020204" pitchFamily="2" charset="0"/>
            </a:endParaRPr>
          </a:p>
        </p:txBody>
      </p:sp>
      <p:pic>
        <p:nvPicPr>
          <p:cNvPr id="16" name="Content Placeholder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15604"/>
            <a:ext cx="946520" cy="584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6827" y="2941527"/>
            <a:ext cx="5973748" cy="3071632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13413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55273" y="1167884"/>
            <a:ext cx="5400135" cy="1318820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800" b="1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გაცვლისა და გადახდის საშუალება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aettenschweiler" panose="020B0706040902060204" pitchFamily="34" charset="0"/>
              <a:cs typeface="Helvetica Neue LT GEO 65 Medium" panose="020B0604020202020204" pitchFamily="2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4443" y="0"/>
            <a:ext cx="10515600" cy="1325563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ka-GE" sz="3200" b="1" dirty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რა </a:t>
            </a:r>
            <a:r>
              <a:rPr lang="ka-GE" sz="3200" b="1" dirty="0" smtClean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ფუნქციები </a:t>
            </a:r>
            <a:r>
              <a:rPr lang="ka-GE" sz="3200" b="1" dirty="0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აქვს ფულს? </a:t>
            </a:r>
            <a:endParaRPr lang="en-US" sz="3200" b="1" dirty="0">
              <a:solidFill>
                <a:srgbClr val="009CA8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3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55273" y="2833264"/>
            <a:ext cx="5400135" cy="1318820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800" b="1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ღირებულების საზომი და აღრიცხვის ერთეული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 (Body)"/>
              <a:cs typeface="Helvetica Neue LT GEO 65 Medium" panose="020B0604020202020204" pitchFamily="2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55272" y="4498644"/>
            <a:ext cx="5400135" cy="1318820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800" b="1" dirty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დაგროვებისა და დაზოგვის </a:t>
            </a:r>
            <a:r>
              <a:rPr lang="ka-GE" sz="2800" b="1" dirty="0" smtClean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საშუალება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lfaen (Body)"/>
              <a:cs typeface="Helvetica Neue LT GEO 65 Medium" panose="020B0604020202020204" pitchFamily="2" charset="0"/>
            </a:endParaRPr>
          </a:p>
        </p:txBody>
      </p:sp>
      <p:pic>
        <p:nvPicPr>
          <p:cNvPr id="12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45591"/>
            <a:ext cx="946520" cy="5840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06180" y="6266151"/>
            <a:ext cx="11337830" cy="346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6464108" y="2403230"/>
            <a:ext cx="1733509" cy="2387769"/>
            <a:chOff x="6106318" y="2110875"/>
            <a:chExt cx="1733509" cy="23877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/>
            <a:srcRect l="23971" t="5898" r="27518" b="9085"/>
            <a:stretch/>
          </p:blipFill>
          <p:spPr>
            <a:xfrm>
              <a:off x="6106318" y="2110875"/>
              <a:ext cx="1733509" cy="238776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2191848">
              <a:off x="7144611" y="3190565"/>
              <a:ext cx="215326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endParaRPr lang="ka-GE" b="1" dirty="0" smtClean="0">
                <a:latin typeface="Sylfaen (Body)"/>
                <a:cs typeface="Helvetica Neue LT GEO 65 Medium" panose="020B0604020202020204" pitchFamily="2" charset="0"/>
              </a:endParaRPr>
            </a:p>
            <a:p>
              <a:pPr lvl="0" algn="ctr">
                <a:defRPr/>
              </a:pPr>
              <a:r>
                <a:rPr lang="ka-GE" b="1" dirty="0" smtClean="0">
                  <a:latin typeface="Sylfaen (Body)"/>
                  <a:cs typeface="Helvetica Neue LT GEO 65 Medium" panose="020B0604020202020204" pitchFamily="2" charset="0"/>
                </a:rPr>
                <a:t>₾</a:t>
              </a:r>
            </a:p>
            <a:p>
              <a:pPr lvl="0" algn="ctr">
                <a:defRPr/>
              </a:pPr>
              <a:endParaRPr lang="en-US" b="1" dirty="0">
                <a:latin typeface="Sylfaen (Body)"/>
                <a:cs typeface="Helvetica Neue LT GEO 65 Medium" panose="020B0604020202020204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2245" y="3439630"/>
            <a:ext cx="2524011" cy="2524011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7617" y="1021912"/>
            <a:ext cx="3222516" cy="1381318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289305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3594274" y="899740"/>
            <a:ext cx="4086405" cy="98344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800" b="1" dirty="0" smtClean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ბარტერი - საქონლის ერთმანეთში გაცვლა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aettenschweiler" panose="020B0706040902060204" pitchFamily="34" charset="0"/>
              <a:cs typeface="Helvetica Neue LT GEO 65 Medium" panose="020B0604020202020204" pitchFamily="2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0656" y="1"/>
            <a:ext cx="10515600" cy="897436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ka-GE" sz="3200" b="1" smtClean="0"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საიდან მოდის </a:t>
            </a:r>
            <a:r>
              <a:rPr lang="ka-GE" sz="3200" b="1" smtClean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ფული</a:t>
            </a:r>
            <a:r>
              <a:rPr lang="ka-GE" sz="3200" b="1" dirty="0">
                <a:solidFill>
                  <a:srgbClr val="009CA8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rPr>
              <a:t>? </a:t>
            </a:r>
            <a:endParaRPr lang="en-US" sz="3200" b="1" dirty="0">
              <a:solidFill>
                <a:srgbClr val="009CA8"/>
              </a:solidFill>
              <a:latin typeface="Helvetica Neue LT GEO 65 Medium" panose="020B0604020202020204" pitchFamily="2" charset="0"/>
              <a:cs typeface="Helvetica Neue LT GEO 65 Medium" panose="020B0604020202020204" pitchFamily="2" charset="0"/>
            </a:endParaRPr>
          </a:p>
        </p:txBody>
      </p:sp>
      <p:sp>
        <p:nvSpPr>
          <p:cNvPr id="13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529138" y="2914445"/>
            <a:ext cx="3890995" cy="72051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800" b="1" dirty="0" smtClean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მონეტების მოჭრა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 (Body)"/>
              <a:cs typeface="Helvetica Neue LT GEO 65 Medium" panose="020B0604020202020204" pitchFamily="2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3594274" y="5128468"/>
            <a:ext cx="4086405" cy="936429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800" b="1" dirty="0" smtClean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ბანკნოტების დამზადება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 (Body)"/>
              <a:cs typeface="Helvetica Neue LT GEO 65 Medium" panose="020B0604020202020204" pitchFamily="2" charset="0"/>
            </a:endParaRPr>
          </a:p>
        </p:txBody>
      </p:sp>
      <p:pic>
        <p:nvPicPr>
          <p:cNvPr id="12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3" y="6245591"/>
            <a:ext cx="946520" cy="5840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06180" y="6266151"/>
            <a:ext cx="11337830" cy="346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328803" y="2922506"/>
            <a:ext cx="3394111" cy="712454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800" b="1" noProof="0" dirty="0" smtClean="0">
                <a:solidFill>
                  <a:srgbClr val="009CA8"/>
                </a:solidFill>
                <a:latin typeface="Sylfaen (Body)"/>
                <a:cs typeface="Helvetica Neue LT GEO 65 Medium" panose="020B0604020202020204" pitchFamily="2" charset="0"/>
              </a:rPr>
              <a:t>საბანკო ბარათები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 (Body)"/>
              <a:cs typeface="Helvetica Neue LT GEO 65 Medium" panose="020B06040202020202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636" y="5179779"/>
            <a:ext cx="1650741" cy="885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8393" y="853186"/>
            <a:ext cx="1212979" cy="1135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9861" y="3729607"/>
            <a:ext cx="1698171" cy="901877"/>
          </a:xfrm>
          <a:prstGeom prst="rect">
            <a:avLst/>
          </a:prstGeom>
          <a:ln w="19050">
            <a:solidFill>
              <a:srgbClr val="FF9D00"/>
            </a:solidFill>
            <a:prstDash val="sysDash"/>
          </a:ln>
        </p:spPr>
      </p:pic>
      <p:sp>
        <p:nvSpPr>
          <p:cNvPr id="4" name="Curved Left Arrow 3"/>
          <p:cNvSpPr/>
          <p:nvPr/>
        </p:nvSpPr>
        <p:spPr>
          <a:xfrm rot="19094919">
            <a:off x="6213675" y="1947925"/>
            <a:ext cx="595004" cy="1448359"/>
          </a:xfrm>
          <a:prstGeom prst="curvedLeftArrow">
            <a:avLst>
              <a:gd name="adj1" fmla="val 25000"/>
              <a:gd name="adj2" fmla="val 42752"/>
              <a:gd name="adj3" fmla="val 25000"/>
            </a:avLst>
          </a:prstGeom>
          <a:solidFill>
            <a:srgbClr val="FFA418"/>
          </a:solidFill>
          <a:ln>
            <a:solidFill>
              <a:srgbClr val="FFA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 rot="4734694">
            <a:off x="5486849" y="3464492"/>
            <a:ext cx="675762" cy="1496652"/>
          </a:xfrm>
          <a:prstGeom prst="curvedLeftArrow">
            <a:avLst>
              <a:gd name="adj1" fmla="val 25000"/>
              <a:gd name="adj2" fmla="val 42752"/>
              <a:gd name="adj3" fmla="val 25000"/>
            </a:avLst>
          </a:prstGeom>
          <a:solidFill>
            <a:srgbClr val="FFA418"/>
          </a:solidFill>
          <a:ln>
            <a:solidFill>
              <a:srgbClr val="FFA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 rot="12488842">
            <a:off x="4329987" y="2187989"/>
            <a:ext cx="671408" cy="1366330"/>
          </a:xfrm>
          <a:prstGeom prst="curvedLeftArrow">
            <a:avLst>
              <a:gd name="adj1" fmla="val 25000"/>
              <a:gd name="adj2" fmla="val 42752"/>
              <a:gd name="adj3" fmla="val 25000"/>
            </a:avLst>
          </a:prstGeom>
          <a:solidFill>
            <a:srgbClr val="FFA418"/>
          </a:solidFill>
          <a:ln>
            <a:solidFill>
              <a:srgbClr val="FFA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r="969" b="52191"/>
          <a:stretch/>
        </p:blipFill>
        <p:spPr>
          <a:xfrm>
            <a:off x="411157" y="2280587"/>
            <a:ext cx="1614701" cy="50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2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95" y="-703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>
                <a:solidFill>
                  <a:prstClr val="black"/>
                </a:solidFill>
                <a:latin typeface="Helvetica Neue LT GEO 65 Medium" pitchFamily="2" charset="0"/>
                <a:cs typeface="Helvetica Neue LT GEO 65 Medium" pitchFamily="2" charset="0"/>
              </a:rPr>
              <a:t>რა უნდა ვიცოდეთ </a:t>
            </a:r>
            <a:r>
              <a:rPr lang="ka-GE" sz="3200" b="1" dirty="0">
                <a:solidFill>
                  <a:srgbClr val="009CA8"/>
                </a:solidFill>
                <a:latin typeface="Helvetica Neue LT GEO 65 Medium" pitchFamily="2" charset="0"/>
                <a:cs typeface="Helvetica Neue LT GEO 65 Medium" pitchFamily="2" charset="0"/>
              </a:rPr>
              <a:t>საბანკო ბარათზე?</a:t>
            </a:r>
          </a:p>
        </p:txBody>
      </p:sp>
      <p:sp>
        <p:nvSpPr>
          <p:cNvPr id="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269598" y="2027221"/>
            <a:ext cx="4358790" cy="81666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b="1" dirty="0" smtClean="0">
                <a:solidFill>
                  <a:srgbClr val="009CA8"/>
                </a:solidFill>
                <a:latin typeface="+mj-lt"/>
              </a:rPr>
              <a:t>იყენებთ საბანკო ბარათს?</a:t>
            </a:r>
            <a:endParaRPr lang="en-US" sz="2400" b="1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5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269598" y="3807343"/>
            <a:ext cx="4718386" cy="118634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b="1" dirty="0" smtClean="0">
                <a:solidFill>
                  <a:srgbClr val="009CA8"/>
                </a:solidFill>
                <a:latin typeface="+mj-lt"/>
              </a:rPr>
              <a:t>რა ინფორმაციაა დატანილი საბანკო ბარათზე?</a:t>
            </a:r>
            <a:endParaRPr lang="en-US" sz="2400" b="1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58596" y="1035319"/>
            <a:ext cx="2134967" cy="765937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8E5BB4"/>
                </a:solidFill>
              </a:rPr>
              <a:t>ბანკის დასახელება</a:t>
            </a:r>
            <a:endParaRPr lang="ka-GE" b="1" dirty="0">
              <a:solidFill>
                <a:srgbClr val="8E5BB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0" t="18727" r="16675" b="39625"/>
          <a:stretch/>
        </p:blipFill>
        <p:spPr>
          <a:xfrm>
            <a:off x="8016992" y="1017474"/>
            <a:ext cx="4102953" cy="5483755"/>
          </a:xfrm>
          <a:prstGeom prst="rect">
            <a:avLst/>
          </a:prstGeom>
        </p:spPr>
      </p:pic>
      <p:sp>
        <p:nvSpPr>
          <p:cNvPr id="12" name="Arc 11"/>
          <p:cNvSpPr/>
          <p:nvPr/>
        </p:nvSpPr>
        <p:spPr>
          <a:xfrm>
            <a:off x="4500180" y="1244119"/>
            <a:ext cx="6205391" cy="1101552"/>
          </a:xfrm>
          <a:prstGeom prst="arc">
            <a:avLst>
              <a:gd name="adj1" fmla="val 14680662"/>
              <a:gd name="adj2" fmla="val 21563035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16" name="Oval 15"/>
          <p:cNvSpPr/>
          <p:nvPr/>
        </p:nvSpPr>
        <p:spPr>
          <a:xfrm>
            <a:off x="5834673" y="2045457"/>
            <a:ext cx="1705510" cy="685157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8E5BB4"/>
                </a:solidFill>
              </a:rPr>
              <a:t>ბარათის ნომერი</a:t>
            </a:r>
            <a:endParaRPr lang="ka-GE" b="1" dirty="0">
              <a:solidFill>
                <a:srgbClr val="8E5BB4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509262" y="2440744"/>
            <a:ext cx="754350" cy="39484"/>
          </a:xfrm>
          <a:prstGeom prst="line">
            <a:avLst/>
          </a:prstGeom>
          <a:ln>
            <a:solidFill>
              <a:srgbClr val="FF9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374345" y="3125341"/>
            <a:ext cx="2165838" cy="956996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8E5BB4"/>
                </a:solidFill>
              </a:rPr>
              <a:t>ბარათის მოქმედების ვადა</a:t>
            </a:r>
            <a:endParaRPr lang="ka-GE" b="1" dirty="0">
              <a:solidFill>
                <a:srgbClr val="8E5BB4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7437428" y="2740398"/>
            <a:ext cx="2025071" cy="639034"/>
          </a:xfrm>
          <a:prstGeom prst="line">
            <a:avLst/>
          </a:prstGeom>
          <a:ln>
            <a:solidFill>
              <a:srgbClr val="FF9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374345" y="4515192"/>
            <a:ext cx="2165838" cy="956996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rgbClr val="8E5BB4"/>
                </a:solidFill>
              </a:rPr>
              <a:t>ბარათის მფლობელის სახელი</a:t>
            </a:r>
            <a:endParaRPr lang="ka-GE" b="1" dirty="0">
              <a:solidFill>
                <a:srgbClr val="8E5BB4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7602876" y="3334250"/>
            <a:ext cx="940504" cy="1350766"/>
          </a:xfrm>
          <a:prstGeom prst="line">
            <a:avLst/>
          </a:prstGeom>
          <a:ln>
            <a:solidFill>
              <a:srgbClr val="FF9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191316" y="5794024"/>
            <a:ext cx="1705510" cy="685157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E5BB4"/>
                </a:solidFill>
              </a:rPr>
              <a:t>CVV</a:t>
            </a:r>
            <a:r>
              <a:rPr lang="ka-GE" b="1" dirty="0" smtClean="0">
                <a:solidFill>
                  <a:srgbClr val="8E5BB4"/>
                </a:solidFill>
              </a:rPr>
              <a:t> კოდი</a:t>
            </a:r>
            <a:endParaRPr lang="ka-GE" b="1" dirty="0">
              <a:solidFill>
                <a:srgbClr val="8E5BB4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9888671" y="4685016"/>
            <a:ext cx="359596" cy="271515"/>
          </a:xfrm>
          <a:prstGeom prst="ellipse">
            <a:avLst/>
          </a:prstGeom>
          <a:noFill/>
          <a:ln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7723644" y="4993690"/>
            <a:ext cx="2165027" cy="800334"/>
          </a:xfrm>
          <a:prstGeom prst="line">
            <a:avLst/>
          </a:prstGeom>
          <a:ln>
            <a:solidFill>
              <a:srgbClr val="FF9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0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2" grpId="0" animBg="1"/>
      <p:bldP spid="16" grpId="0" animBg="1"/>
      <p:bldP spid="24" grpId="0" animBg="1"/>
      <p:bldP spid="30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7" y="6274398"/>
            <a:ext cx="899836" cy="555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06180" y="6266151"/>
            <a:ext cx="11337830" cy="346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73"/>
          <a:stretch/>
        </p:blipFill>
        <p:spPr>
          <a:xfrm>
            <a:off x="601895" y="2598778"/>
            <a:ext cx="4133330" cy="3294424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sp>
        <p:nvSpPr>
          <p:cNvPr id="3" name="Rounded Rectangle 2"/>
          <p:cNvSpPr/>
          <p:nvPr/>
        </p:nvSpPr>
        <p:spPr>
          <a:xfrm>
            <a:off x="-427064" y="3312930"/>
            <a:ext cx="3792133" cy="15105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9D00"/>
              </a:solidFill>
              <a:latin typeface="Helvetica Neue LT GEO 65 Medium" pitchFamily="2" charset="0"/>
              <a:ea typeface="+mj-ea"/>
              <a:cs typeface="Helvetica Neue LT GEO 65 Medium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/>
          <a:srcRect l="10057" t="11100" r="9007" b="14625"/>
          <a:stretch/>
        </p:blipFill>
        <p:spPr>
          <a:xfrm>
            <a:off x="4929433" y="1524626"/>
            <a:ext cx="485192" cy="4808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5347" y="2697863"/>
            <a:ext cx="4140485" cy="3195339"/>
          </a:xfrm>
          <a:prstGeom prst="rect">
            <a:avLst/>
          </a:prstGeom>
          <a:ln w="38100" cap="sq">
            <a:solidFill>
              <a:srgbClr val="FF9D00"/>
            </a:solidFill>
            <a:prstDash val="sysDot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1895" y="-703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 smtClean="0">
                <a:solidFill>
                  <a:prstClr val="black"/>
                </a:solidFill>
                <a:latin typeface="Helvetica Neue LT GEO 65 Medium" pitchFamily="2" charset="0"/>
                <a:cs typeface="Helvetica Neue LT GEO 65 Medium" pitchFamily="2" charset="0"/>
              </a:rPr>
              <a:t>როგორ გავუფრთხილდეთ </a:t>
            </a:r>
            <a:r>
              <a:rPr lang="ka-GE" sz="3200" b="1" dirty="0" smtClean="0">
                <a:solidFill>
                  <a:srgbClr val="009CA8"/>
                </a:solidFill>
                <a:latin typeface="Helvetica Neue LT GEO 65 Medium" pitchFamily="2" charset="0"/>
                <a:cs typeface="Helvetica Neue LT GEO 65 Medium" pitchFamily="2" charset="0"/>
              </a:rPr>
              <a:t>ფულს?</a:t>
            </a:r>
            <a:endParaRPr lang="ka-GE" sz="3200" b="1" dirty="0">
              <a:solidFill>
                <a:srgbClr val="009CA8"/>
              </a:solidFill>
              <a:latin typeface="Helvetica Neue LT GEO 65 Medium" pitchFamily="2" charset="0"/>
              <a:cs typeface="Helvetica Neue LT GEO 65 Medium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10057" t="11100" r="9007" b="14625"/>
          <a:stretch/>
        </p:blipFill>
        <p:spPr>
          <a:xfrm>
            <a:off x="11210321" y="1591195"/>
            <a:ext cx="560823" cy="480886"/>
          </a:xfrm>
          <a:prstGeom prst="rect">
            <a:avLst/>
          </a:prstGeom>
        </p:spPr>
      </p:pic>
      <p:sp>
        <p:nvSpPr>
          <p:cNvPr id="2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01895" y="1433252"/>
            <a:ext cx="4133330" cy="797720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400" b="1" dirty="0">
                <a:solidFill>
                  <a:srgbClr val="009CA8"/>
                </a:solidFill>
                <a:latin typeface="+mj-lt"/>
              </a:rPr>
              <a:t>თანხის გონივრული ხარჯვით</a:t>
            </a:r>
            <a:endParaRPr lang="en-US" sz="2400" b="1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2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785347" y="1432778"/>
            <a:ext cx="4140485" cy="797720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400" b="1" dirty="0" smtClean="0">
                <a:solidFill>
                  <a:srgbClr val="009CA8"/>
                </a:solidFill>
                <a:latin typeface="+mj-lt"/>
              </a:rPr>
              <a:t>ფინანსურ უსაფრთხოებაზე ზრუნვით</a:t>
            </a:r>
            <a:endParaRPr lang="en-US" sz="2400" b="1" dirty="0">
              <a:solidFill>
                <a:srgbClr val="009CA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7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1YWIwMjdlMy05N2Y1LTRmMmItYjI0Mi0xODlmODRmMWJmZmUiIG9yaWdpbj0idXNlclNlbGVjdGVkIiAvPjxVc2VyTmFtZT5TRUJcbXZhdGl0YWR6ZTwvVXNlck5hbWU+PERhdGVUaW1lPjMvMTUvMjAyMyAxMjo0MDo1OSBBTTwvRGF0ZVRpbWU+PExhYmVsU3RyaW5nPlRoaXMgaXRlbSBoYXMgbm8gY2xhc3NpZmljYXRpb248L0xhYmVsU3RyaW5nPjwvaXRlbT48L2xhYmVsSGlzdG9yeT4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5ab027e3-97f5-4f2b-b242-189f84f1bffe" origin="userSelected"/>
</file>

<file path=customXml/itemProps1.xml><?xml version="1.0" encoding="utf-8"?>
<ds:datastoreItem xmlns:ds="http://schemas.openxmlformats.org/officeDocument/2006/customXml" ds:itemID="{9355EDC8-33F4-4BF9-A538-AB16AC1AA9AE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447343B5-E5FB-410B-AB38-221157CAC688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3689</TotalTime>
  <Words>462</Words>
  <Application>Microsoft Office PowerPoint</Application>
  <PresentationFormat>Widescreen</PresentationFormat>
  <Paragraphs>93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FiraGO</vt:lpstr>
      <vt:lpstr>Haettenschweiler</vt:lpstr>
      <vt:lpstr>Helvetica Neue LT GEO 45 Light</vt:lpstr>
      <vt:lpstr>Helvetica Neue LT GEO 65 Medium</vt:lpstr>
      <vt:lpstr>Sylfaen</vt:lpstr>
      <vt:lpstr>Sylfaen (Body)</vt:lpstr>
      <vt:lpstr>Office Theme</vt:lpstr>
      <vt:lpstr>დაფიქრდი სანამ აჰყვები, მართე ფული გონივრულად.</vt:lpstr>
      <vt:lpstr>PowerPoint Presentation</vt:lpstr>
      <vt:lpstr>PowerPoint Presentation</vt:lpstr>
      <vt:lpstr>PowerPoint Presentation</vt:lpstr>
      <vt:lpstr>PowerPoint Presentation</vt:lpstr>
      <vt:lpstr>რა ფუნქციები აქვს ფულს? </vt:lpstr>
      <vt:lpstr>საიდან მოდის ფული? </vt:lpstr>
      <vt:lpstr>რა უნდა ვიცოდეთ საბანკო ბარათზე?</vt:lpstr>
      <vt:lpstr>როგორ გავუფრთხილდეთ ფულს?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„დაფიქრდი სანამ აჰყვები,                                      მართე ფული გონივრულად“</vt:lpstr>
      <vt:lpstr>მადლობა ყურადღებისთვის!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Vatitadze</dc:creator>
  <cp:lastModifiedBy>Lili Ninoshvili</cp:lastModifiedBy>
  <cp:revision>198</cp:revision>
  <dcterms:created xsi:type="dcterms:W3CDTF">2023-03-14T21:26:28Z</dcterms:created>
  <dcterms:modified xsi:type="dcterms:W3CDTF">2025-03-12T09:48:04Z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87e23cc1-3b89-4a21-8821-fc8fdec71d01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1Msko4rJRlEkIpx+fiQCYqZai+q5O2cY</vt:lpwstr>
  </property>
  <property fmtid="{D5CDD505-2E9C-101B-9397-08002B2CF9AE}" pid="6" name="bjLabelHistoryID">
    <vt:lpwstr>{9355EDC8-33F4-4BF9-A538-AB16AC1AA9AE}</vt:lpwstr>
  </property>
</Properties>
</file>